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6" r:id="rId2"/>
    <p:sldId id="257" r:id="rId3"/>
    <p:sldId id="278" r:id="rId4"/>
    <p:sldId id="258" r:id="rId5"/>
    <p:sldId id="259" r:id="rId6"/>
    <p:sldId id="279" r:id="rId7"/>
    <p:sldId id="260" r:id="rId8"/>
    <p:sldId id="261" r:id="rId9"/>
    <p:sldId id="263" r:id="rId10"/>
    <p:sldId id="264" r:id="rId11"/>
    <p:sldId id="266" r:id="rId12"/>
    <p:sldId id="267" r:id="rId13"/>
    <p:sldId id="280" r:id="rId14"/>
    <p:sldId id="269" r:id="rId15"/>
    <p:sldId id="270" r:id="rId16"/>
    <p:sldId id="272" r:id="rId17"/>
    <p:sldId id="273" r:id="rId18"/>
    <p:sldId id="275" r:id="rId19"/>
    <p:sldId id="276" r:id="rId20"/>
    <p:sldId id="277" r:id="rId21"/>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0364F796-9D48-4533-97AC-39D1718E292F}" type="datetimeFigureOut">
              <a:rPr lang="ar-IQ" smtClean="0"/>
              <a:pPr/>
              <a:t>05/04/1443</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26A9DBAF-0BC1-463B-8C00-0562A67302A8}"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0364F796-9D48-4533-97AC-39D1718E292F}" type="datetimeFigureOut">
              <a:rPr lang="ar-IQ" smtClean="0"/>
              <a:pPr/>
              <a:t>05/04/1443</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26A9DBAF-0BC1-463B-8C00-0562A67302A8}"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a:p>
        </p:txBody>
      </p:sp>
      <p:pic>
        <p:nvPicPr>
          <p:cNvPr id="20482" name="Picture 2" descr="Racial Disparities in Surgery Rates for Esophageal Cancer"/>
          <p:cNvPicPr>
            <a:picLocks noChangeAspect="1" noChangeArrowheads="1"/>
          </p:cNvPicPr>
          <p:nvPr/>
        </p:nvPicPr>
        <p:blipFill>
          <a:blip r:embed="rId2"/>
          <a:srcRect/>
          <a:stretch>
            <a:fillRect/>
          </a:stretch>
        </p:blipFill>
        <p:spPr bwMode="auto">
          <a:xfrm>
            <a:off x="62314" y="0"/>
            <a:ext cx="9081686" cy="6858000"/>
          </a:xfrm>
          <a:prstGeom prst="rect">
            <a:avLst/>
          </a:prstGeom>
          <a:noFill/>
        </p:spPr>
      </p:pic>
      <p:sp>
        <p:nvSpPr>
          <p:cNvPr id="6" name="عنوان 1"/>
          <p:cNvSpPr txBox="1">
            <a:spLocks/>
          </p:cNvSpPr>
          <p:nvPr/>
        </p:nvSpPr>
        <p:spPr>
          <a:xfrm>
            <a:off x="500034" y="0"/>
            <a:ext cx="7772400" cy="1470025"/>
          </a:xfrm>
          <a:prstGeom prst="rect">
            <a:avLst/>
          </a:prstGeom>
        </p:spPr>
        <p:txBody>
          <a:bodyPr vert="horz" lIns="91440" tIns="45720" rIns="91440" bIns="45720" rtlCol="1" anchor="ctr">
            <a:normAutofit/>
          </a:bodyPr>
          <a:lstStyle/>
          <a:p>
            <a:pPr marL="0" marR="0" lvl="0" indent="0" algn="ctr" defTabSz="914400" rtl="1"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rgbClr val="FFFF00"/>
                </a:solidFill>
                <a:effectLst/>
                <a:uLnTx/>
                <a:uFillTx/>
                <a:latin typeface="+mj-lt"/>
                <a:ea typeface="+mj-ea"/>
                <a:cs typeface="+mj-cs"/>
              </a:rPr>
              <a:t>Esophageal surgery</a:t>
            </a:r>
            <a:endParaRPr kumimoji="0" lang="ar-IQ" sz="4400" b="1" i="0" u="none" strike="noStrike" kern="1200" cap="none" spc="0" normalizeH="0" baseline="0" noProof="0" dirty="0">
              <a:ln>
                <a:noFill/>
              </a:ln>
              <a:solidFill>
                <a:srgbClr val="FFFF00"/>
              </a:solidFill>
              <a:effectLst/>
              <a:uLnTx/>
              <a:uFillTx/>
              <a:latin typeface="+mj-lt"/>
              <a:ea typeface="+mj-ea"/>
              <a:cs typeface="+mj-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142852"/>
            <a:ext cx="5400652" cy="6500858"/>
          </a:xfrm>
        </p:spPr>
        <p:txBody>
          <a:bodyPr>
            <a:normAutofit fontScale="77500" lnSpcReduction="20000"/>
          </a:bodyPr>
          <a:lstStyle/>
          <a:p>
            <a:pPr algn="l" rtl="0">
              <a:buNone/>
            </a:pPr>
            <a:r>
              <a:rPr lang="en-US" dirty="0">
                <a:solidFill>
                  <a:srgbClr val="FF0000"/>
                </a:solidFill>
                <a:latin typeface="Andalus" pitchFamily="18" charset="-78"/>
                <a:cs typeface="Andalus" pitchFamily="18" charset="-78"/>
              </a:rPr>
              <a:t>Congenital Generalized </a:t>
            </a:r>
            <a:r>
              <a:rPr lang="en-US" dirty="0" err="1" smtClean="0">
                <a:solidFill>
                  <a:srgbClr val="FF0000"/>
                </a:solidFill>
                <a:latin typeface="Andalus" pitchFamily="18" charset="-78"/>
                <a:cs typeface="Andalus" pitchFamily="18" charset="-78"/>
              </a:rPr>
              <a:t>Megaesophagus</a:t>
            </a:r>
            <a:endParaRPr lang="en-US" dirty="0" smtClean="0">
              <a:solidFill>
                <a:srgbClr val="FF0000"/>
              </a:solidFill>
              <a:latin typeface="Andalus" pitchFamily="18" charset="-78"/>
              <a:cs typeface="Andalus" pitchFamily="18" charset="-78"/>
            </a:endParaRPr>
          </a:p>
          <a:p>
            <a:pPr algn="l" rtl="0">
              <a:buNone/>
            </a:pPr>
            <a:r>
              <a:rPr lang="en-US" dirty="0" smtClean="0">
                <a:latin typeface="Andalus" pitchFamily="18" charset="-78"/>
                <a:cs typeface="Andalus" pitchFamily="18" charset="-78"/>
              </a:rPr>
              <a:t>Idiopathic</a:t>
            </a:r>
            <a:r>
              <a:rPr lang="ar-IQ" dirty="0" smtClean="0">
                <a:latin typeface="Andalus" pitchFamily="18" charset="-78"/>
                <a:cs typeface="Andalus" pitchFamily="18" charset="-78"/>
              </a:rPr>
              <a:t> مجهول السبب</a:t>
            </a:r>
            <a:r>
              <a:rPr lang="en-US" dirty="0" smtClean="0">
                <a:latin typeface="Andalus" pitchFamily="18" charset="-78"/>
                <a:cs typeface="Andalus" pitchFamily="18" charset="-78"/>
              </a:rPr>
              <a:t> </a:t>
            </a:r>
            <a:r>
              <a:rPr lang="en-US" dirty="0">
                <a:latin typeface="Andalus" pitchFamily="18" charset="-78"/>
                <a:cs typeface="Andalus" pitchFamily="18" charset="-78"/>
              </a:rPr>
              <a:t>congenital total </a:t>
            </a:r>
            <a:r>
              <a:rPr lang="en-US" dirty="0" err="1">
                <a:latin typeface="Andalus" pitchFamily="18" charset="-78"/>
                <a:cs typeface="Andalus" pitchFamily="18" charset="-78"/>
              </a:rPr>
              <a:t>megaesophagus</a:t>
            </a:r>
            <a:r>
              <a:rPr lang="en-US" dirty="0">
                <a:latin typeface="Andalus" pitchFamily="18" charset="-78"/>
                <a:cs typeface="Andalus" pitchFamily="18" charset="-78"/>
              </a:rPr>
              <a:t> is caused by generalized alteration in motor function of the esophagus, possibly from a defect in </a:t>
            </a:r>
            <a:r>
              <a:rPr lang="en-US" dirty="0" err="1">
                <a:latin typeface="Andalus" pitchFamily="18" charset="-78"/>
                <a:cs typeface="Andalus" pitchFamily="18" charset="-78"/>
              </a:rPr>
              <a:t>vagal</a:t>
            </a:r>
            <a:r>
              <a:rPr lang="en-US" dirty="0">
                <a:latin typeface="Andalus" pitchFamily="18" charset="-78"/>
                <a:cs typeface="Andalus" pitchFamily="18" charset="-78"/>
              </a:rPr>
              <a:t> afferent </a:t>
            </a:r>
            <a:r>
              <a:rPr lang="en-US" dirty="0" err="1">
                <a:latin typeface="Andalus" pitchFamily="18" charset="-78"/>
                <a:cs typeface="Andalus" pitchFamily="18" charset="-78"/>
              </a:rPr>
              <a:t>innervation</a:t>
            </a:r>
            <a:r>
              <a:rPr lang="en-US" dirty="0">
                <a:latin typeface="Andalus" pitchFamily="18" charset="-78"/>
                <a:cs typeface="Andalus" pitchFamily="18" charset="-78"/>
              </a:rPr>
              <a:t> of the esophagus, and results in lack of </a:t>
            </a:r>
            <a:r>
              <a:rPr lang="en-US" dirty="0" err="1">
                <a:latin typeface="Andalus" pitchFamily="18" charset="-78"/>
                <a:cs typeface="Andalus" pitchFamily="18" charset="-78"/>
              </a:rPr>
              <a:t>aboral</a:t>
            </a:r>
            <a:r>
              <a:rPr lang="en-US" dirty="0">
                <a:latin typeface="Andalus" pitchFamily="18" charset="-78"/>
                <a:cs typeface="Andalus" pitchFamily="18" charset="-78"/>
              </a:rPr>
              <a:t> propulsion of </a:t>
            </a:r>
            <a:r>
              <a:rPr lang="en-US" dirty="0" smtClean="0">
                <a:latin typeface="Andalus" pitchFamily="18" charset="-78"/>
                <a:cs typeface="Andalus" pitchFamily="18" charset="-78"/>
              </a:rPr>
              <a:t>food</a:t>
            </a:r>
            <a:r>
              <a:rPr lang="ar-IQ" dirty="0" smtClean="0">
                <a:latin typeface="Andalus" pitchFamily="18" charset="-78"/>
                <a:cs typeface="Andalus" pitchFamily="18" charset="-78"/>
              </a:rPr>
              <a:t>نقص </a:t>
            </a:r>
            <a:r>
              <a:rPr lang="ar-IQ" dirty="0">
                <a:latin typeface="Andalus" pitchFamily="18" charset="-78"/>
                <a:cs typeface="Andalus" pitchFamily="18" charset="-78"/>
              </a:rPr>
              <a:t>في دفع الطعام </a:t>
            </a:r>
            <a:r>
              <a:rPr lang="ar-IQ" dirty="0" smtClean="0">
                <a:latin typeface="Andalus" pitchFamily="18" charset="-78"/>
                <a:cs typeface="Andalus" pitchFamily="18" charset="-78"/>
              </a:rPr>
              <a:t>اللاإرادي</a:t>
            </a:r>
            <a:endParaRPr lang="en-US" dirty="0" smtClean="0">
              <a:latin typeface="Andalus" pitchFamily="18" charset="-78"/>
              <a:cs typeface="Andalus" pitchFamily="18" charset="-78"/>
            </a:endParaRP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entire esophagus becomes dilated, and </a:t>
            </a:r>
            <a:r>
              <a:rPr lang="en-US" dirty="0" err="1">
                <a:latin typeface="Andalus" pitchFamily="18" charset="-78"/>
                <a:cs typeface="Andalus" pitchFamily="18" charset="-78"/>
              </a:rPr>
              <a:t>esophagitis</a:t>
            </a:r>
            <a:r>
              <a:rPr lang="en-US" dirty="0">
                <a:latin typeface="Andalus" pitchFamily="18" charset="-78"/>
                <a:cs typeface="Andalus" pitchFamily="18" charset="-78"/>
              </a:rPr>
              <a:t> may develop as a result of fermentation of retained food</a:t>
            </a:r>
            <a:r>
              <a:rPr lang="en-US" dirty="0" smtClean="0">
                <a:latin typeface="Andalus" pitchFamily="18" charset="-78"/>
                <a:cs typeface="Andalus" pitchFamily="18" charset="-78"/>
              </a:rPr>
              <a:t>.</a:t>
            </a:r>
          </a:p>
          <a:p>
            <a:pPr algn="l" rtl="0">
              <a:buNone/>
            </a:pPr>
            <a:r>
              <a:rPr lang="en-US" dirty="0" smtClean="0">
                <a:latin typeface="Andalus" pitchFamily="18" charset="-78"/>
                <a:cs typeface="Andalus" pitchFamily="18" charset="-78"/>
              </a:rPr>
              <a:t>Treatment :</a:t>
            </a:r>
          </a:p>
          <a:p>
            <a:pPr algn="l" rtl="0"/>
            <a:r>
              <a:rPr lang="en-US" dirty="0" err="1">
                <a:latin typeface="Andalus" pitchFamily="18" charset="-78"/>
                <a:cs typeface="Andalus" pitchFamily="18" charset="-78"/>
              </a:rPr>
              <a:t>Esophagodiaphragmatic</a:t>
            </a:r>
            <a:r>
              <a:rPr lang="en-US" dirty="0">
                <a:latin typeface="Andalus" pitchFamily="18" charset="-78"/>
                <a:cs typeface="Andalus" pitchFamily="18" charset="-78"/>
              </a:rPr>
              <a:t> </a:t>
            </a:r>
            <a:r>
              <a:rPr lang="en-US" dirty="0" err="1">
                <a:latin typeface="Andalus" pitchFamily="18" charset="-78"/>
                <a:cs typeface="Andalus" pitchFamily="18" charset="-78"/>
              </a:rPr>
              <a:t>cardioplasty</a:t>
            </a:r>
            <a:r>
              <a:rPr lang="en-US" dirty="0">
                <a:latin typeface="Andalus" pitchFamily="18" charset="-78"/>
                <a:cs typeface="Andalus" pitchFamily="18" charset="-78"/>
              </a:rPr>
              <a:t> using the Torres </a:t>
            </a:r>
            <a:r>
              <a:rPr lang="en-US" dirty="0" smtClean="0">
                <a:latin typeface="Andalus" pitchFamily="18" charset="-78"/>
                <a:cs typeface="Andalus" pitchFamily="18" charset="-78"/>
              </a:rPr>
              <a:t>technique to </a:t>
            </a:r>
            <a:r>
              <a:rPr lang="en-US" dirty="0">
                <a:latin typeface="Andalus" pitchFamily="18" charset="-78"/>
                <a:cs typeface="Andalus" pitchFamily="18" charset="-78"/>
              </a:rPr>
              <a:t>improve esophageal </a:t>
            </a:r>
            <a:r>
              <a:rPr lang="en-US" dirty="0" smtClean="0">
                <a:latin typeface="Andalus" pitchFamily="18" charset="-78"/>
                <a:cs typeface="Andalus" pitchFamily="18" charset="-78"/>
              </a:rPr>
              <a:t>emptying.</a:t>
            </a: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11266" name="Picture 2" descr="Megaesophagus"/>
          <p:cNvPicPr>
            <a:picLocks noChangeAspect="1" noChangeArrowheads="1"/>
          </p:cNvPicPr>
          <p:nvPr/>
        </p:nvPicPr>
        <p:blipFill>
          <a:blip r:embed="rId2"/>
          <a:srcRect/>
          <a:stretch>
            <a:fillRect/>
          </a:stretch>
        </p:blipFill>
        <p:spPr bwMode="auto">
          <a:xfrm>
            <a:off x="5624520" y="285728"/>
            <a:ext cx="3519480" cy="2234359"/>
          </a:xfrm>
          <a:prstGeom prst="rect">
            <a:avLst/>
          </a:prstGeom>
          <a:noFill/>
        </p:spPr>
      </p:pic>
      <p:pic>
        <p:nvPicPr>
          <p:cNvPr id="11268" name="Picture 4" descr="Dilatation of the Esophagus in Small Animals - Digestive System - MSD  Veterinary Manual"/>
          <p:cNvPicPr>
            <a:picLocks noChangeAspect="1" noChangeArrowheads="1"/>
          </p:cNvPicPr>
          <p:nvPr/>
        </p:nvPicPr>
        <p:blipFill>
          <a:blip r:embed="rId3"/>
          <a:srcRect/>
          <a:stretch>
            <a:fillRect/>
          </a:stretch>
        </p:blipFill>
        <p:spPr bwMode="auto">
          <a:xfrm>
            <a:off x="5715008" y="3143248"/>
            <a:ext cx="3361255" cy="342902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214290"/>
            <a:ext cx="8715436" cy="6429420"/>
          </a:xfrm>
        </p:spPr>
        <p:txBody>
          <a:bodyPr>
            <a:normAutofit fontScale="77500" lnSpcReduction="20000"/>
          </a:bodyPr>
          <a:lstStyle/>
          <a:p>
            <a:pPr algn="just" rtl="0">
              <a:buNone/>
            </a:pPr>
            <a:r>
              <a:rPr lang="en-US" dirty="0" err="1">
                <a:latin typeface="Andalus" pitchFamily="18" charset="-78"/>
                <a:cs typeface="Andalus" pitchFamily="18" charset="-78"/>
              </a:rPr>
              <a:t>Esophagodiaphragmatic</a:t>
            </a:r>
            <a:r>
              <a:rPr lang="en-US" dirty="0">
                <a:latin typeface="Andalus" pitchFamily="18" charset="-78"/>
                <a:cs typeface="Andalus" pitchFamily="18" charset="-78"/>
              </a:rPr>
              <a:t> </a:t>
            </a:r>
            <a:r>
              <a:rPr lang="en-US" dirty="0" err="1">
                <a:latin typeface="Andalus" pitchFamily="18" charset="-78"/>
                <a:cs typeface="Andalus" pitchFamily="18" charset="-78"/>
              </a:rPr>
              <a:t>cardioplasty</a:t>
            </a:r>
            <a:endParaRPr lang="en-US" dirty="0" smtClean="0">
              <a:latin typeface="Andalus" pitchFamily="18" charset="-78"/>
              <a:cs typeface="Andalus" pitchFamily="18" charset="-78"/>
            </a:endParaRPr>
          </a:p>
          <a:p>
            <a:pPr algn="just"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esophagus was approached through a ninth left </a:t>
            </a:r>
            <a:r>
              <a:rPr lang="en-US" dirty="0" err="1">
                <a:latin typeface="Andalus" pitchFamily="18" charset="-78"/>
                <a:cs typeface="Andalus" pitchFamily="18" charset="-78"/>
              </a:rPr>
              <a:t>intercostal</a:t>
            </a:r>
            <a:r>
              <a:rPr lang="en-US" dirty="0">
                <a:latin typeface="Andalus" pitchFamily="18" charset="-78"/>
                <a:cs typeface="Andalus" pitchFamily="18" charset="-78"/>
              </a:rPr>
              <a:t> </a:t>
            </a:r>
            <a:r>
              <a:rPr lang="en-US" dirty="0" err="1">
                <a:latin typeface="Andalus" pitchFamily="18" charset="-78"/>
                <a:cs typeface="Andalus" pitchFamily="18" charset="-78"/>
              </a:rPr>
              <a:t>thoracotomy</a:t>
            </a:r>
            <a:r>
              <a:rPr lang="en-US" dirty="0">
                <a:latin typeface="Andalus" pitchFamily="18" charset="-78"/>
                <a:cs typeface="Andalus" pitchFamily="18" charset="-78"/>
              </a:rPr>
              <a:t> and isolated with moistened saline sponges. The </a:t>
            </a:r>
            <a:r>
              <a:rPr lang="en-US" dirty="0" err="1">
                <a:latin typeface="Andalus" pitchFamily="18" charset="-78"/>
                <a:cs typeface="Andalus" pitchFamily="18" charset="-78"/>
              </a:rPr>
              <a:t>vagus</a:t>
            </a:r>
            <a:r>
              <a:rPr lang="en-US" dirty="0">
                <a:latin typeface="Andalus" pitchFamily="18" charset="-78"/>
                <a:cs typeface="Andalus" pitchFamily="18" charset="-78"/>
              </a:rPr>
              <a:t> nerves were identified and avoided. The diaphragm was dissected free of the left half of the esophagus at the esophageal hiatus, and a semicircular shaped segment of diaphragmatic muscle (2 to 3 cm wide) was </a:t>
            </a:r>
            <a:r>
              <a:rPr lang="en-US" dirty="0" err="1">
                <a:latin typeface="Andalus" pitchFamily="18" charset="-78"/>
                <a:cs typeface="Andalus" pitchFamily="18" charset="-78"/>
              </a:rPr>
              <a:t>resected</a:t>
            </a:r>
            <a:r>
              <a:rPr lang="en-US" dirty="0">
                <a:latin typeface="Andalus" pitchFamily="18" charset="-78"/>
                <a:cs typeface="Andalus" pitchFamily="18" charset="-78"/>
              </a:rPr>
              <a:t>. The new diaphragmatic edge was sutured to the esophagus with full-thickness horizontal mattress sutures of 2-0 polypropylene. A final layer of sutures (3-0 absorbable monofilament) was placed to close </a:t>
            </a:r>
            <a:r>
              <a:rPr lang="en-US" dirty="0" smtClean="0">
                <a:latin typeface="Andalus" pitchFamily="18" charset="-78"/>
                <a:cs typeface="Andalus" pitchFamily="18" charset="-78"/>
              </a:rPr>
              <a:t>any remaining </a:t>
            </a:r>
            <a:r>
              <a:rPr lang="en-US" dirty="0">
                <a:latin typeface="Andalus" pitchFamily="18" charset="-78"/>
                <a:cs typeface="Andalus" pitchFamily="18" charset="-78"/>
              </a:rPr>
              <a:t>gaps in the </a:t>
            </a:r>
            <a:r>
              <a:rPr lang="en-US" dirty="0" smtClean="0">
                <a:latin typeface="Andalus" pitchFamily="18" charset="-78"/>
                <a:cs typeface="Andalus" pitchFamily="18" charset="-78"/>
              </a:rPr>
              <a:t>diaphragm</a:t>
            </a:r>
          </a:p>
          <a:p>
            <a:pPr algn="just" rtl="0">
              <a:buNone/>
            </a:pPr>
            <a:endParaRPr lang="en-US" dirty="0" smtClean="0">
              <a:latin typeface="Andalus" pitchFamily="18" charset="-78"/>
              <a:cs typeface="Andalus" pitchFamily="18" charset="-78"/>
            </a:endParaRPr>
          </a:p>
          <a:p>
            <a:pPr algn="just" rtl="0">
              <a:buNone/>
            </a:pPr>
            <a:r>
              <a:rPr lang="en-US" dirty="0" err="1" smtClean="0">
                <a:latin typeface="Andalus" pitchFamily="18" charset="-78"/>
                <a:cs typeface="Andalus" pitchFamily="18" charset="-78"/>
              </a:rPr>
              <a:t>cardioplasty</a:t>
            </a:r>
            <a:r>
              <a:rPr lang="en-US" dirty="0" smtClean="0">
                <a:latin typeface="Andalus" pitchFamily="18" charset="-78"/>
                <a:cs typeface="Andalus" pitchFamily="18" charset="-78"/>
              </a:rPr>
              <a:t> </a:t>
            </a:r>
            <a:r>
              <a:rPr lang="en-US" dirty="0">
                <a:latin typeface="Andalus" pitchFamily="18" charset="-78"/>
                <a:cs typeface="Andalus" pitchFamily="18" charset="-78"/>
              </a:rPr>
              <a:t>places light tension on the distal esophagus; with contraction and relaxation of the diaphragm during respiration, the </a:t>
            </a:r>
            <a:r>
              <a:rPr lang="en-US" dirty="0" err="1">
                <a:latin typeface="Andalus" pitchFamily="18" charset="-78"/>
                <a:cs typeface="Andalus" pitchFamily="18" charset="-78"/>
              </a:rPr>
              <a:t>cardia</a:t>
            </a:r>
            <a:r>
              <a:rPr lang="en-US" dirty="0">
                <a:latin typeface="Andalus" pitchFamily="18" charset="-78"/>
                <a:cs typeface="Andalus" pitchFamily="18" charset="-78"/>
              </a:rPr>
              <a:t> also underwent intermittent contraction and dilatation, resulting in a pumping mechanism that helped drain the esophagus</a:t>
            </a:r>
            <a:r>
              <a:rPr lang="en-US" dirty="0" smtClean="0">
                <a:latin typeface="Andalus" pitchFamily="18" charset="-78"/>
                <a:cs typeface="Andalus" pitchFamily="18" charset="-78"/>
              </a:rPr>
              <a:t>.</a:t>
            </a:r>
          </a:p>
          <a:p>
            <a:pPr algn="just" rtl="0">
              <a:buNone/>
            </a:pPr>
            <a:endParaRPr lang="en-US" dirty="0" smtClean="0">
              <a:latin typeface="Andalus" pitchFamily="18" charset="-78"/>
              <a:cs typeface="Andalus" pitchFamily="18" charset="-78"/>
            </a:endParaRPr>
          </a:p>
          <a:p>
            <a:pPr algn="just" rtl="0">
              <a:buNone/>
            </a:pPr>
            <a:r>
              <a:rPr lang="en-US" dirty="0" smtClean="0">
                <a:latin typeface="Andalus" pitchFamily="18" charset="-78"/>
                <a:cs typeface="Andalus" pitchFamily="18" charset="-78"/>
              </a:rPr>
              <a:t>Prognosis : good</a:t>
            </a:r>
          </a:p>
          <a:p>
            <a:pPr algn="just" rtl="0">
              <a:buNone/>
            </a:pPr>
            <a:endParaRPr lang="ar-IQ" dirty="0">
              <a:latin typeface="Andalus" pitchFamily="18" charset="-78"/>
              <a:cs typeface="Andalus" pitchFamily="18" charset="-78"/>
            </a:endParaRPr>
          </a:p>
        </p:txBody>
      </p:sp>
      <p:pic>
        <p:nvPicPr>
          <p:cNvPr id="10242" name="Picture 2" descr="Covid: Disruption to surgery &amp;#39;will affect millions&amp;#39; - BBC News"/>
          <p:cNvPicPr>
            <a:picLocks noChangeAspect="1" noChangeArrowheads="1"/>
          </p:cNvPicPr>
          <p:nvPr/>
        </p:nvPicPr>
        <p:blipFill>
          <a:blip r:embed="rId2"/>
          <a:srcRect/>
          <a:stretch>
            <a:fillRect/>
          </a:stretch>
        </p:blipFill>
        <p:spPr bwMode="auto">
          <a:xfrm>
            <a:off x="6731058" y="5500702"/>
            <a:ext cx="2412974" cy="1357298"/>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215106" cy="6643710"/>
          </a:xfrm>
        </p:spPr>
        <p:txBody>
          <a:bodyPr>
            <a:normAutofit fontScale="92500" lnSpcReduction="10000"/>
          </a:bodyPr>
          <a:lstStyle/>
          <a:p>
            <a:pPr algn="l" rtl="0">
              <a:buNone/>
            </a:pPr>
            <a:r>
              <a:rPr lang="en-US" dirty="0">
                <a:solidFill>
                  <a:srgbClr val="FF0000"/>
                </a:solidFill>
                <a:latin typeface="Andalus" pitchFamily="18" charset="-78"/>
                <a:cs typeface="Andalus" pitchFamily="18" charset="-78"/>
              </a:rPr>
              <a:t>Esophageal Foreign </a:t>
            </a:r>
            <a:r>
              <a:rPr lang="en-US" dirty="0" smtClean="0">
                <a:solidFill>
                  <a:srgbClr val="FF0000"/>
                </a:solidFill>
                <a:latin typeface="Andalus" pitchFamily="18" charset="-78"/>
                <a:cs typeface="Andalus" pitchFamily="18" charset="-78"/>
              </a:rPr>
              <a:t>Bodies</a:t>
            </a:r>
          </a:p>
          <a:p>
            <a:pPr algn="l" rtl="0">
              <a:buNone/>
            </a:pPr>
            <a:r>
              <a:rPr lang="en-US" dirty="0">
                <a:latin typeface="Andalus" pitchFamily="18" charset="-78"/>
                <a:cs typeface="Andalus" pitchFamily="18" charset="-78"/>
              </a:rPr>
              <a:t>Esophageal foreign bodies are a common problem in dogs and are occasionally diagnosed in cats. The most common foreign bodies in dogs are ingested bones. In cats, fishhooks, needles, and string foreign bodies are more common. </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Small-breed </a:t>
            </a:r>
            <a:r>
              <a:rPr lang="en-US" dirty="0">
                <a:latin typeface="Andalus" pitchFamily="18" charset="-78"/>
                <a:cs typeface="Andalus" pitchFamily="18" charset="-78"/>
              </a:rPr>
              <a:t>dogs, particularly terrier breeds, are most frequently diagnosed with esophageal foreign bodies. Most affected dogs are younger than 3 years of age (64%)</a:t>
            </a:r>
          </a:p>
          <a:p>
            <a:pPr algn="l" rtl="0">
              <a:buNone/>
            </a:pPr>
            <a:endParaRPr lang="en-US" dirty="0" smtClean="0">
              <a:latin typeface="Andalus" pitchFamily="18" charset="-78"/>
              <a:cs typeface="Andalus" pitchFamily="18" charset="-78"/>
            </a:endParaRPr>
          </a:p>
        </p:txBody>
      </p:sp>
      <p:pic>
        <p:nvPicPr>
          <p:cNvPr id="9218" name="Picture 2" descr="Here are 10 of the most popular and adorable terrier breeds of dog | The  Scotsman"/>
          <p:cNvPicPr>
            <a:picLocks noChangeAspect="1" noChangeArrowheads="1"/>
          </p:cNvPicPr>
          <p:nvPr/>
        </p:nvPicPr>
        <p:blipFill>
          <a:blip r:embed="rId2"/>
          <a:srcRect l="28761" r="23000"/>
          <a:stretch>
            <a:fillRect/>
          </a:stretch>
        </p:blipFill>
        <p:spPr bwMode="auto">
          <a:xfrm>
            <a:off x="6215074" y="1565537"/>
            <a:ext cx="2928926" cy="4435231"/>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14346" y="0"/>
            <a:ext cx="4214810" cy="511156"/>
          </a:xfrm>
        </p:spPr>
        <p:txBody>
          <a:bodyPr>
            <a:noAutofit/>
          </a:bodyPr>
          <a:lstStyle/>
          <a:p>
            <a:r>
              <a:rPr lang="en-US" sz="2400" dirty="0" smtClean="0">
                <a:solidFill>
                  <a:srgbClr val="FF0000"/>
                </a:solidFill>
              </a:rPr>
              <a:t>Esophageal Foreign Bodies</a:t>
            </a:r>
            <a:endParaRPr lang="ar-IQ" sz="2400" dirty="0"/>
          </a:p>
        </p:txBody>
      </p:sp>
      <p:sp>
        <p:nvSpPr>
          <p:cNvPr id="3" name="عنصر نائب للمحتوى 2"/>
          <p:cNvSpPr>
            <a:spLocks noGrp="1"/>
          </p:cNvSpPr>
          <p:nvPr>
            <p:ph idx="1"/>
          </p:nvPr>
        </p:nvSpPr>
        <p:spPr>
          <a:xfrm>
            <a:off x="0" y="785794"/>
            <a:ext cx="6643702" cy="6072206"/>
          </a:xfrm>
        </p:spPr>
        <p:txBody>
          <a:bodyPr>
            <a:normAutofit fontScale="70000" lnSpcReduction="20000"/>
          </a:bodyPr>
          <a:lstStyle/>
          <a:p>
            <a:pPr algn="l" rtl="0">
              <a:buNone/>
            </a:pPr>
            <a:r>
              <a:rPr lang="en-US" dirty="0" smtClean="0"/>
              <a:t>Acute clinical signs associated with complete or severe partial obstruction are usually seen. The most classic clinical sign is regurgitation of food within a few minutes of eating.</a:t>
            </a:r>
          </a:p>
          <a:p>
            <a:pPr algn="l" rtl="0">
              <a:buNone/>
            </a:pPr>
            <a:endParaRPr lang="en-US" dirty="0" smtClean="0"/>
          </a:p>
          <a:p>
            <a:pPr algn="l" rtl="0">
              <a:buNone/>
            </a:pPr>
            <a:r>
              <a:rPr lang="en-US" dirty="0" smtClean="0"/>
              <a:t>Water is generally retained unless there is complete obstruction</a:t>
            </a:r>
            <a:r>
              <a:rPr lang="ar-IQ" dirty="0" smtClean="0"/>
              <a:t>.</a:t>
            </a:r>
            <a:endParaRPr lang="en-US" dirty="0" smtClean="0"/>
          </a:p>
          <a:p>
            <a:pPr algn="l" rtl="0">
              <a:buNone/>
            </a:pPr>
            <a:endParaRPr lang="en-US" dirty="0" smtClean="0"/>
          </a:p>
          <a:p>
            <a:pPr algn="l" rtl="0">
              <a:buNone/>
            </a:pPr>
            <a:r>
              <a:rPr lang="en-US" dirty="0" smtClean="0"/>
              <a:t>Other clinical signs include retching </a:t>
            </a:r>
            <a:r>
              <a:rPr lang="ar-IQ" dirty="0" err="1" smtClean="0"/>
              <a:t>التهوع</a:t>
            </a:r>
            <a:r>
              <a:rPr lang="en-US" dirty="0" smtClean="0"/>
              <a:t>, gagging, excessive salivation, restlessness, lethargy</a:t>
            </a:r>
            <a:r>
              <a:rPr lang="ar-IQ" dirty="0" smtClean="0"/>
              <a:t>، والأرق</a:t>
            </a:r>
            <a:r>
              <a:rPr lang="en-US" dirty="0" smtClean="0"/>
              <a:t>, and </a:t>
            </a:r>
            <a:r>
              <a:rPr lang="en-US" dirty="0" err="1" smtClean="0"/>
              <a:t>inappetence</a:t>
            </a:r>
            <a:endParaRPr lang="en-US" dirty="0" smtClean="0"/>
          </a:p>
          <a:p>
            <a:pPr algn="l" rtl="0">
              <a:buNone/>
            </a:pPr>
            <a:endParaRPr lang="en-US" dirty="0" smtClean="0"/>
          </a:p>
          <a:p>
            <a:pPr algn="l" rtl="0">
              <a:buNone/>
            </a:pPr>
            <a:r>
              <a:rPr lang="en-US" dirty="0" smtClean="0"/>
              <a:t>Chronically affected animals may remain bright and alert but have weight loss and periodic</a:t>
            </a:r>
            <a:r>
              <a:rPr lang="ar-IQ" dirty="0" smtClean="0"/>
              <a:t>بشكل دوري</a:t>
            </a:r>
            <a:r>
              <a:rPr lang="en-US" dirty="0" smtClean="0"/>
              <a:t> bouts </a:t>
            </a:r>
            <a:r>
              <a:rPr lang="ar-IQ" dirty="0" smtClean="0"/>
              <a:t>نوبات</a:t>
            </a:r>
            <a:r>
              <a:rPr lang="en-US" dirty="0" smtClean="0"/>
              <a:t>of regurgitation and </a:t>
            </a:r>
            <a:r>
              <a:rPr lang="en-US" dirty="0" err="1" smtClean="0"/>
              <a:t>inappetence</a:t>
            </a:r>
            <a:r>
              <a:rPr lang="en-US" dirty="0" smtClean="0"/>
              <a:t>.</a:t>
            </a:r>
          </a:p>
          <a:p>
            <a:pPr algn="l" rtl="0">
              <a:buNone/>
            </a:pPr>
            <a:endParaRPr lang="en-US" dirty="0" smtClean="0"/>
          </a:p>
          <a:p>
            <a:pPr algn="l" rtl="0">
              <a:buNone/>
            </a:pPr>
            <a:r>
              <a:rPr lang="en-US" dirty="0" smtClean="0"/>
              <a:t>Sharp or chronic foreign bodies can result in esophageal perforation,</a:t>
            </a:r>
          </a:p>
          <a:p>
            <a:pPr algn="l" rtl="0"/>
            <a:endParaRPr lang="ar-IQ" dirty="0"/>
          </a:p>
        </p:txBody>
      </p:sp>
      <p:pic>
        <p:nvPicPr>
          <p:cNvPr id="32770" name="Picture 2" descr="Regurgitation in Dogs - Signs, Causes, Diagnosis, Treatment, Recovery,  Management, Cost"/>
          <p:cNvPicPr>
            <a:picLocks noChangeAspect="1" noChangeArrowheads="1"/>
          </p:cNvPicPr>
          <p:nvPr/>
        </p:nvPicPr>
        <p:blipFill>
          <a:blip r:embed="rId2" cstate="print"/>
          <a:srcRect/>
          <a:stretch>
            <a:fillRect/>
          </a:stretch>
        </p:blipFill>
        <p:spPr bwMode="auto">
          <a:xfrm>
            <a:off x="6429388" y="428604"/>
            <a:ext cx="2678925" cy="1785950"/>
          </a:xfrm>
          <a:prstGeom prst="rect">
            <a:avLst/>
          </a:prstGeom>
          <a:noFill/>
        </p:spPr>
      </p:pic>
      <p:pic>
        <p:nvPicPr>
          <p:cNvPr id="32772" name="Picture 4" descr="Acid Reflux in Dogs: Doggy Heartburn Explained - Dr. Buzby&amp;#39;s ToeGrips for  Dogs"/>
          <p:cNvPicPr>
            <a:picLocks noChangeAspect="1" noChangeArrowheads="1"/>
          </p:cNvPicPr>
          <p:nvPr/>
        </p:nvPicPr>
        <p:blipFill>
          <a:blip r:embed="rId3"/>
          <a:srcRect/>
          <a:stretch>
            <a:fillRect/>
          </a:stretch>
        </p:blipFill>
        <p:spPr bwMode="auto">
          <a:xfrm>
            <a:off x="6393669" y="4857760"/>
            <a:ext cx="2678925" cy="1785950"/>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71438"/>
            <a:ext cx="8715436" cy="6643710"/>
          </a:xfrm>
        </p:spPr>
        <p:txBody>
          <a:bodyPr>
            <a:normAutofit fontScale="70000" lnSpcReduction="20000"/>
          </a:bodyPr>
          <a:lstStyle/>
          <a:p>
            <a:pPr algn="l" rtl="0"/>
            <a:r>
              <a:rPr lang="en-US" dirty="0"/>
              <a:t>Treatment </a:t>
            </a:r>
          </a:p>
          <a:p>
            <a:pPr algn="l" rtl="0"/>
            <a:r>
              <a:rPr lang="en-US" dirty="0"/>
              <a:t>An initial attempt should be made to extract the foreign body with endoscopy using grasping forceps. </a:t>
            </a:r>
          </a:p>
          <a:p>
            <a:pPr rtl="0">
              <a:buNone/>
            </a:pPr>
            <a:r>
              <a:rPr lang="ar-IQ" dirty="0"/>
              <a:t>يجب القيام بمحاولة أولية لاستخراج الجسم الغريب بالتنظير الداخلي أو التنظير </a:t>
            </a:r>
            <a:r>
              <a:rPr lang="ar-IQ" dirty="0" err="1"/>
              <a:t>الفلوري</a:t>
            </a:r>
            <a:r>
              <a:rPr lang="ar-IQ" dirty="0"/>
              <a:t> باستخدام ملقط </a:t>
            </a:r>
            <a:r>
              <a:rPr lang="ar-IQ" dirty="0" smtClean="0"/>
              <a:t>الإمساك</a:t>
            </a:r>
          </a:p>
          <a:p>
            <a:pPr algn="l" rtl="0">
              <a:buNone/>
            </a:pPr>
            <a:r>
              <a:rPr lang="ar-IQ" dirty="0"/>
              <a:t> </a:t>
            </a:r>
            <a:endParaRPr lang="en-US" dirty="0"/>
          </a:p>
          <a:p>
            <a:pPr algn="l" rtl="0">
              <a:buNone/>
            </a:pPr>
            <a:r>
              <a:rPr lang="en-US" dirty="0"/>
              <a:t>the firmly lodged foreign body should not be forced because this may induce or enlarge a perforation. Then Surgical repair of perforations should be considered</a:t>
            </a:r>
          </a:p>
          <a:p>
            <a:pPr rtl="0">
              <a:buNone/>
            </a:pPr>
            <a:r>
              <a:rPr lang="ar-IQ" dirty="0"/>
              <a:t>لا ينبغي إجبار الجسم الغريب المستقر بقوة لأن هذا قد يؤدي إلى حدوث ثقب أو تكبيره.</a:t>
            </a:r>
            <a:endParaRPr lang="en-US" dirty="0"/>
          </a:p>
          <a:p>
            <a:pPr algn="l" rtl="0">
              <a:buNone/>
            </a:pPr>
            <a:endParaRPr lang="en-US" dirty="0"/>
          </a:p>
          <a:p>
            <a:pPr algn="l" rtl="0">
              <a:buNone/>
            </a:pPr>
            <a:r>
              <a:rPr lang="en-US" dirty="0"/>
              <a:t>Esophageal foreign bodies should be surgically removed when retrieval or advancement of the foreign body fails or when forceps extraction presents a significant risk for laceration of the esophagus or major vessels</a:t>
            </a:r>
          </a:p>
          <a:p>
            <a:pPr rtl="0">
              <a:buNone/>
            </a:pPr>
            <a:r>
              <a:rPr lang="ar-IQ" dirty="0"/>
              <a:t>يجب إزالة الأجسام الغريبة من المريء جراحيًا عند فشل استرجاع أو تقدم الجسم الغريب أو عندما يمثل استخراج الملقط خطرًا كبيرًا على تمزق المريء أو الأوعية الرئيسية</a:t>
            </a:r>
            <a:endParaRPr lang="en-US" dirty="0"/>
          </a:p>
          <a:p>
            <a:pPr algn="l" rtl="0">
              <a:buNone/>
            </a:pPr>
            <a:r>
              <a:rPr lang="en-US" b="1" dirty="0"/>
              <a:t>Prognosis</a:t>
            </a:r>
          </a:p>
          <a:p>
            <a:pPr algn="l" rtl="0">
              <a:buNone/>
            </a:pPr>
            <a:r>
              <a:rPr lang="en-US" dirty="0"/>
              <a:t>The prognosis after foreign body removal is generally excellent except in cases of thoracic esophageal perforation</a:t>
            </a:r>
          </a:p>
          <a:p>
            <a:pPr algn="l" rtl="0"/>
            <a:endParaRPr lang="ar-IQ"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6143668" cy="6357982"/>
          </a:xfrm>
        </p:spPr>
        <p:txBody>
          <a:bodyPr>
            <a:normAutofit fontScale="70000" lnSpcReduction="20000"/>
          </a:bodyPr>
          <a:lstStyle/>
          <a:p>
            <a:pPr algn="l" rtl="0">
              <a:buNone/>
            </a:pPr>
            <a:r>
              <a:rPr lang="en-US" dirty="0">
                <a:solidFill>
                  <a:srgbClr val="FF0000"/>
                </a:solidFill>
              </a:rPr>
              <a:t>Esophageal Lacerations</a:t>
            </a:r>
          </a:p>
          <a:p>
            <a:pPr algn="l" rtl="0">
              <a:buNone/>
            </a:pPr>
            <a:r>
              <a:rPr lang="en-US" dirty="0"/>
              <a:t>Esophageal lacerations are most commonly caused by penetrating esophageal foreign bodies. The most common injury is a penetrating stick injury in dogs that carry, chew, or retrieve sticks. Esophageal stick injuries generally occur in the cervical esophagus</a:t>
            </a:r>
            <a:r>
              <a:rPr lang="en-US" dirty="0" smtClean="0"/>
              <a:t>.</a:t>
            </a:r>
          </a:p>
          <a:p>
            <a:pPr algn="l" rtl="0">
              <a:buNone/>
            </a:pPr>
            <a:r>
              <a:rPr lang="en-US" dirty="0"/>
              <a:t>Esophageal lacerations can also occur with external trauma such as bite wounds</a:t>
            </a:r>
          </a:p>
          <a:p>
            <a:pPr algn="l" rtl="0">
              <a:buNone/>
            </a:pPr>
            <a:r>
              <a:rPr lang="en-US" dirty="0"/>
              <a:t>Treatment</a:t>
            </a:r>
          </a:p>
          <a:p>
            <a:pPr algn="l" rtl="0">
              <a:buNone/>
            </a:pPr>
            <a:r>
              <a:rPr lang="en-US" dirty="0"/>
              <a:t>Foreign material is </a:t>
            </a:r>
            <a:r>
              <a:rPr lang="en-US" dirty="0" smtClean="0"/>
              <a:t>removed </a:t>
            </a:r>
            <a:r>
              <a:rPr lang="en-US" dirty="0" err="1" smtClean="0"/>
              <a:t>surgicaly</a:t>
            </a:r>
            <a:r>
              <a:rPr lang="en-US" dirty="0"/>
              <a:t>, the esophageal laceration is minimally </a:t>
            </a:r>
            <a:r>
              <a:rPr lang="en-US" dirty="0" err="1"/>
              <a:t>debrided</a:t>
            </a:r>
            <a:r>
              <a:rPr lang="en-US" dirty="0"/>
              <a:t>, and a single- or double layered closure performed. The surgical site is </a:t>
            </a:r>
            <a:r>
              <a:rPr lang="en-US" dirty="0" err="1"/>
              <a:t>lavaged</a:t>
            </a:r>
            <a:r>
              <a:rPr lang="en-US" dirty="0"/>
              <a:t> before closure, and a closed suction drain can be placed.</a:t>
            </a:r>
          </a:p>
          <a:p>
            <a:pPr algn="l" rtl="0">
              <a:buNone/>
            </a:pPr>
            <a:endParaRPr lang="en-US" dirty="0"/>
          </a:p>
          <a:p>
            <a:pPr algn="l" rtl="0"/>
            <a:r>
              <a:rPr lang="en-US" dirty="0"/>
              <a:t>Acute esophageal penetrating injuries have a poorer prognosis</a:t>
            </a:r>
          </a:p>
          <a:p>
            <a:pPr algn="l" rtl="0"/>
            <a:r>
              <a:rPr lang="en-US" dirty="0"/>
              <a:t> </a:t>
            </a:r>
          </a:p>
          <a:p>
            <a:pPr algn="l" rtl="0">
              <a:buNone/>
            </a:pPr>
            <a:endParaRPr lang="en-US" dirty="0"/>
          </a:p>
          <a:p>
            <a:pPr algn="l" rtl="0"/>
            <a:endParaRPr lang="ar-IQ" dirty="0"/>
          </a:p>
        </p:txBody>
      </p:sp>
      <p:pic>
        <p:nvPicPr>
          <p:cNvPr id="7170" name="Picture 2" descr="Esophageal Perforation in a Labrador Retriever | atdove.org"/>
          <p:cNvPicPr>
            <a:picLocks noChangeAspect="1" noChangeArrowheads="1"/>
          </p:cNvPicPr>
          <p:nvPr/>
        </p:nvPicPr>
        <p:blipFill>
          <a:blip r:embed="rId2" cstate="print"/>
          <a:srcRect/>
          <a:stretch>
            <a:fillRect/>
          </a:stretch>
        </p:blipFill>
        <p:spPr bwMode="auto">
          <a:xfrm>
            <a:off x="6215074" y="3696892"/>
            <a:ext cx="2928926" cy="2196695"/>
          </a:xfrm>
          <a:prstGeom prst="rect">
            <a:avLst/>
          </a:prstGeom>
          <a:noFill/>
        </p:spPr>
      </p:pic>
      <p:pic>
        <p:nvPicPr>
          <p:cNvPr id="7172" name="Picture 4" descr="Chewed Stick Pieces Can Get Stuck in the Dog&amp;#39;s Head - TuftsYourDog"/>
          <p:cNvPicPr>
            <a:picLocks noChangeAspect="1" noChangeArrowheads="1"/>
          </p:cNvPicPr>
          <p:nvPr/>
        </p:nvPicPr>
        <p:blipFill>
          <a:blip r:embed="rId3"/>
          <a:srcRect/>
          <a:stretch>
            <a:fillRect/>
          </a:stretch>
        </p:blipFill>
        <p:spPr bwMode="auto">
          <a:xfrm>
            <a:off x="6286512" y="714356"/>
            <a:ext cx="2826542" cy="1881032"/>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500306"/>
            <a:ext cx="8858280" cy="4357694"/>
          </a:xfrm>
        </p:spPr>
        <p:txBody>
          <a:bodyPr>
            <a:normAutofit fontScale="77500" lnSpcReduction="20000"/>
          </a:bodyPr>
          <a:lstStyle/>
          <a:p>
            <a:pPr algn="l" rtl="0">
              <a:buNone/>
            </a:pPr>
            <a:r>
              <a:rPr lang="en-US" dirty="0" smtClean="0">
                <a:latin typeface="Andalus" pitchFamily="18" charset="-78"/>
                <a:cs typeface="Andalus" pitchFamily="18" charset="-78"/>
              </a:rPr>
              <a:t>A </a:t>
            </a:r>
            <a:r>
              <a:rPr lang="en-US" dirty="0" err="1">
                <a:latin typeface="Andalus" pitchFamily="18" charset="-78"/>
                <a:cs typeface="Andalus" pitchFamily="18" charset="-78"/>
              </a:rPr>
              <a:t>pulsion</a:t>
            </a:r>
            <a:r>
              <a:rPr lang="en-US" dirty="0">
                <a:latin typeface="Andalus" pitchFamily="18" charset="-78"/>
                <a:cs typeface="Andalus" pitchFamily="18" charset="-78"/>
              </a:rPr>
              <a:t> </a:t>
            </a:r>
            <a:r>
              <a:rPr lang="en-US" dirty="0" err="1">
                <a:latin typeface="Andalus" pitchFamily="18" charset="-78"/>
                <a:cs typeface="Andalus" pitchFamily="18" charset="-78"/>
              </a:rPr>
              <a:t>diverticulum</a:t>
            </a:r>
            <a:r>
              <a:rPr lang="en-US" dirty="0">
                <a:latin typeface="Andalus" pitchFamily="18" charset="-78"/>
                <a:cs typeface="Andalus" pitchFamily="18" charset="-78"/>
              </a:rPr>
              <a:t> is an </a:t>
            </a:r>
            <a:r>
              <a:rPr lang="en-US" dirty="0" err="1">
                <a:latin typeface="Andalus" pitchFamily="18" charset="-78"/>
                <a:cs typeface="Andalus" pitchFamily="18" charset="-78"/>
              </a:rPr>
              <a:t>outpouching</a:t>
            </a:r>
            <a:r>
              <a:rPr lang="en-US" dirty="0">
                <a:latin typeface="Andalus" pitchFamily="18" charset="-78"/>
                <a:cs typeface="Andalus" pitchFamily="18" charset="-78"/>
              </a:rPr>
              <a:t> of mucosa that </a:t>
            </a:r>
            <a:r>
              <a:rPr lang="en-US" dirty="0" err="1">
                <a:latin typeface="Andalus" pitchFamily="18" charset="-78"/>
                <a:cs typeface="Andalus" pitchFamily="18" charset="-78"/>
              </a:rPr>
              <a:t>herniates</a:t>
            </a:r>
            <a:r>
              <a:rPr lang="en-US" dirty="0">
                <a:latin typeface="Andalus" pitchFamily="18" charset="-78"/>
                <a:cs typeface="Andalus" pitchFamily="18" charset="-78"/>
              </a:rPr>
              <a:t> through a defect in the tunica </a:t>
            </a:r>
            <a:r>
              <a:rPr lang="en-US" dirty="0" err="1">
                <a:latin typeface="Andalus" pitchFamily="18" charset="-78"/>
                <a:cs typeface="Andalus" pitchFamily="18" charset="-78"/>
              </a:rPr>
              <a:t>muscularis</a:t>
            </a:r>
            <a:r>
              <a:rPr lang="en-US" dirty="0">
                <a:latin typeface="Andalus" pitchFamily="18" charset="-78"/>
                <a:cs typeface="Andalus" pitchFamily="18" charset="-78"/>
              </a:rPr>
              <a:t>. It is thought to be caused by increased luminal pressure as a result of a mechanical (e.g., foreign body or stricture) or functional esophageal obstruction</a:t>
            </a:r>
            <a:r>
              <a:rPr lang="ar-IQ" dirty="0" smtClean="0">
                <a:latin typeface="Andalus" pitchFamily="18" charset="-78"/>
                <a:cs typeface="Andalus" pitchFamily="18" charset="-78"/>
              </a:rPr>
              <a:t>.</a:t>
            </a:r>
            <a:endParaRPr lang="en-US" dirty="0" smtClean="0">
              <a:latin typeface="Andalus" pitchFamily="18" charset="-78"/>
              <a:cs typeface="Andalus" pitchFamily="18" charset="-78"/>
            </a:endParaRPr>
          </a:p>
          <a:p>
            <a:pPr algn="l" rtl="0">
              <a:buNone/>
            </a:pPr>
            <a:r>
              <a:rPr lang="en-US" dirty="0">
                <a:latin typeface="Andalus" pitchFamily="18" charset="-78"/>
                <a:cs typeface="Andalus" pitchFamily="18" charset="-78"/>
              </a:rPr>
              <a:t>A traction </a:t>
            </a:r>
            <a:r>
              <a:rPr lang="en-US" dirty="0" err="1">
                <a:latin typeface="Andalus" pitchFamily="18" charset="-78"/>
                <a:cs typeface="Andalus" pitchFamily="18" charset="-78"/>
              </a:rPr>
              <a:t>diverticulum</a:t>
            </a:r>
            <a:r>
              <a:rPr lang="en-US" dirty="0">
                <a:latin typeface="Andalus" pitchFamily="18" charset="-78"/>
                <a:cs typeface="Andalus" pitchFamily="18" charset="-78"/>
              </a:rPr>
              <a:t> is a full-thickness deviation of the esophageal wall</a:t>
            </a:r>
            <a:r>
              <a:rPr lang="ar-IQ" dirty="0" smtClean="0">
                <a:latin typeface="Andalus" pitchFamily="18" charset="-78"/>
                <a:cs typeface="Andalus" pitchFamily="18" charset="-78"/>
              </a:rPr>
              <a:t>.</a:t>
            </a:r>
            <a:r>
              <a:rPr lang="en-US" dirty="0">
                <a:latin typeface="Andalus" pitchFamily="18" charset="-78"/>
                <a:cs typeface="Andalus" pitchFamily="18" charset="-78"/>
              </a:rPr>
              <a:t> The term traction refers to the assumed pathogenesis, namely inflammation in an adjacent organ causing formation of an adhesion. Subsequent contraction of the adhesion pulls the esophagus outward to form a </a:t>
            </a:r>
            <a:r>
              <a:rPr lang="en-US" dirty="0" smtClean="0">
                <a:latin typeface="Andalus" pitchFamily="18" charset="-78"/>
                <a:cs typeface="Andalus" pitchFamily="18" charset="-78"/>
              </a:rPr>
              <a:t>pouch</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a:latin typeface="Andalus" pitchFamily="18" charset="-78"/>
                <a:cs typeface="Andalus" pitchFamily="18" charset="-78"/>
              </a:rPr>
              <a:t>diverticulum</a:t>
            </a:r>
            <a:r>
              <a:rPr lang="en-US" dirty="0">
                <a:latin typeface="Andalus" pitchFamily="18" charset="-78"/>
                <a:cs typeface="Andalus" pitchFamily="18" charset="-78"/>
              </a:rPr>
              <a:t> can become impacted with </a:t>
            </a:r>
            <a:r>
              <a:rPr lang="en-US" dirty="0" err="1">
                <a:latin typeface="Andalus" pitchFamily="18" charset="-78"/>
                <a:cs typeface="Andalus" pitchFamily="18" charset="-78"/>
              </a:rPr>
              <a:t>ingesta</a:t>
            </a:r>
            <a:r>
              <a:rPr lang="en-US" dirty="0">
                <a:latin typeface="Andalus" pitchFamily="18" charset="-78"/>
                <a:cs typeface="Andalus" pitchFamily="18" charset="-78"/>
              </a:rPr>
              <a:t>, distorting and obstructing the esophageal </a:t>
            </a:r>
            <a:r>
              <a:rPr lang="en-US" dirty="0" smtClean="0">
                <a:latin typeface="Andalus" pitchFamily="18" charset="-78"/>
                <a:cs typeface="Andalus" pitchFamily="18" charset="-78"/>
              </a:rPr>
              <a:t>lumen</a:t>
            </a:r>
            <a:endParaRPr lang="ar-IQ" dirty="0" smtClean="0">
              <a:latin typeface="Andalus" pitchFamily="18" charset="-78"/>
              <a:cs typeface="Andalus" pitchFamily="18" charset="-78"/>
            </a:endParaRPr>
          </a:p>
        </p:txBody>
      </p:sp>
      <p:pic>
        <p:nvPicPr>
          <p:cNvPr id="6146" name="Picture 2" descr="Pathology Final: Gastrointestinal Tract Flashcards | Quizlet"/>
          <p:cNvPicPr>
            <a:picLocks noChangeAspect="1" noChangeArrowheads="1"/>
          </p:cNvPicPr>
          <p:nvPr/>
        </p:nvPicPr>
        <p:blipFill>
          <a:blip r:embed="rId2"/>
          <a:srcRect t="11678" b="27009"/>
          <a:stretch>
            <a:fillRect/>
          </a:stretch>
        </p:blipFill>
        <p:spPr bwMode="auto">
          <a:xfrm>
            <a:off x="5524508" y="0"/>
            <a:ext cx="3619492" cy="1500198"/>
          </a:xfrm>
          <a:prstGeom prst="rect">
            <a:avLst/>
          </a:prstGeom>
          <a:noFill/>
        </p:spPr>
      </p:pic>
      <p:sp>
        <p:nvSpPr>
          <p:cNvPr id="4" name="مستطيل 3"/>
          <p:cNvSpPr/>
          <p:nvPr/>
        </p:nvSpPr>
        <p:spPr>
          <a:xfrm>
            <a:off x="0" y="214290"/>
            <a:ext cx="5715008" cy="2062103"/>
          </a:xfrm>
          <a:prstGeom prst="rect">
            <a:avLst/>
          </a:prstGeom>
        </p:spPr>
        <p:txBody>
          <a:bodyPr wrap="square">
            <a:spAutoFit/>
          </a:bodyPr>
          <a:lstStyle/>
          <a:p>
            <a:pPr algn="l" rtl="0">
              <a:buNone/>
            </a:pPr>
            <a:r>
              <a:rPr lang="en-US" sz="3200" dirty="0" smtClean="0"/>
              <a:t>Esophageal </a:t>
            </a:r>
            <a:r>
              <a:rPr lang="en-US" sz="3200" dirty="0" err="1" smtClean="0"/>
              <a:t>Diverticula</a:t>
            </a:r>
            <a:endParaRPr lang="en-US" sz="3200" dirty="0" smtClean="0"/>
          </a:p>
          <a:p>
            <a:pPr algn="l" rtl="0">
              <a:buNone/>
            </a:pPr>
            <a:r>
              <a:rPr lang="en-US" sz="2400" dirty="0" smtClean="0"/>
              <a:t>Esophageal </a:t>
            </a:r>
            <a:r>
              <a:rPr lang="en-US" sz="2400" dirty="0" err="1" smtClean="0"/>
              <a:t>diverticula</a:t>
            </a:r>
            <a:r>
              <a:rPr lang="en-US" sz="2400" dirty="0" smtClean="0"/>
              <a:t> are rare in dogs and cats</a:t>
            </a:r>
            <a:r>
              <a:rPr lang="ar-IQ" sz="2400" dirty="0" smtClean="0"/>
              <a:t>.</a:t>
            </a:r>
            <a:endParaRPr lang="en-US" sz="2400" dirty="0" smtClean="0"/>
          </a:p>
          <a:p>
            <a:pPr algn="l" rtl="0">
              <a:buNone/>
            </a:pPr>
            <a:r>
              <a:rPr lang="en-US" sz="2400" dirty="0" err="1" smtClean="0"/>
              <a:t>Diverticula</a:t>
            </a:r>
            <a:r>
              <a:rPr lang="en-US" sz="2400" dirty="0" smtClean="0"/>
              <a:t> are divided into </a:t>
            </a:r>
            <a:r>
              <a:rPr lang="en-US" sz="2400" dirty="0" err="1" smtClean="0"/>
              <a:t>pulsion</a:t>
            </a:r>
            <a:r>
              <a:rPr lang="en-US" sz="2400" dirty="0" smtClean="0"/>
              <a:t> and traction types</a:t>
            </a:r>
            <a:r>
              <a:rPr lang="ar-IQ" sz="2400" dirty="0" smtClean="0"/>
              <a:t>. </a:t>
            </a:r>
            <a:endParaRPr lang="ar-IQ" sz="2400"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357166"/>
            <a:ext cx="8501122" cy="4500594"/>
          </a:xfrm>
        </p:spPr>
        <p:txBody>
          <a:bodyPr>
            <a:normAutofit fontScale="85000" lnSpcReduction="20000"/>
          </a:bodyPr>
          <a:lstStyle/>
          <a:p>
            <a:pPr algn="l" rtl="0">
              <a:buNone/>
            </a:pPr>
            <a:r>
              <a:rPr lang="en-US" b="1" i="1" dirty="0"/>
              <a:t>Treatment</a:t>
            </a:r>
            <a:endParaRPr lang="en-US" dirty="0"/>
          </a:p>
          <a:p>
            <a:pPr algn="l" rtl="0">
              <a:buNone/>
            </a:pPr>
            <a:r>
              <a:rPr lang="en-US" dirty="0"/>
              <a:t>Small </a:t>
            </a:r>
            <a:r>
              <a:rPr lang="en-US" dirty="0" err="1"/>
              <a:t>diverticula</a:t>
            </a:r>
            <a:r>
              <a:rPr lang="en-US" dirty="0"/>
              <a:t> may be treated conservatively by feeding a gruel-type diet with the animal in an upright position</a:t>
            </a:r>
          </a:p>
          <a:p>
            <a:pPr algn="l" rtl="0">
              <a:buNone/>
            </a:pPr>
            <a:r>
              <a:rPr lang="ar-IQ" dirty="0"/>
              <a:t>يمكن معالجة </a:t>
            </a:r>
            <a:r>
              <a:rPr lang="ar-IQ" dirty="0" err="1"/>
              <a:t>الرتج</a:t>
            </a:r>
            <a:r>
              <a:rPr lang="ar-IQ" dirty="0"/>
              <a:t> الصغير بشكل وقائي عن طريق تغذية نظام غذائي من نوع العصيدة مع الحيوان في وضع رأسي</a:t>
            </a:r>
            <a:endParaRPr lang="en-US" dirty="0"/>
          </a:p>
          <a:p>
            <a:pPr algn="l" rtl="0">
              <a:buNone/>
            </a:pPr>
            <a:r>
              <a:rPr lang="en-US" dirty="0"/>
              <a:t>Large </a:t>
            </a:r>
            <a:r>
              <a:rPr lang="en-US" dirty="0" err="1"/>
              <a:t>diverticula</a:t>
            </a:r>
            <a:r>
              <a:rPr lang="en-US" dirty="0"/>
              <a:t> generally require surgical management. Excision of the </a:t>
            </a:r>
            <a:r>
              <a:rPr lang="en-US" dirty="0" err="1"/>
              <a:t>diverticulum</a:t>
            </a:r>
            <a:r>
              <a:rPr lang="en-US" dirty="0"/>
              <a:t> (</a:t>
            </a:r>
            <a:r>
              <a:rPr lang="en-US" dirty="0" err="1"/>
              <a:t>diverticulectomy</a:t>
            </a:r>
            <a:r>
              <a:rPr lang="en-US" dirty="0"/>
              <a:t>)</a:t>
            </a:r>
          </a:p>
          <a:p>
            <a:pPr algn="l" rtl="0">
              <a:buNone/>
            </a:pPr>
            <a:r>
              <a:rPr lang="en-US" dirty="0"/>
              <a:t> </a:t>
            </a:r>
          </a:p>
          <a:p>
            <a:pPr algn="l" rtl="0">
              <a:buNone/>
            </a:pPr>
            <a:r>
              <a:rPr lang="en-US" dirty="0"/>
              <a:t>Prognosis</a:t>
            </a:r>
          </a:p>
          <a:p>
            <a:pPr algn="l" rtl="0">
              <a:buNone/>
            </a:pPr>
            <a:r>
              <a:rPr lang="en-US" dirty="0"/>
              <a:t>The prognosis in dogs with </a:t>
            </a:r>
            <a:r>
              <a:rPr lang="en-US" dirty="0" err="1"/>
              <a:t>diverticula</a:t>
            </a:r>
            <a:r>
              <a:rPr lang="en-US" dirty="0"/>
              <a:t> amenable to simple </a:t>
            </a:r>
            <a:r>
              <a:rPr lang="en-US" dirty="0" err="1"/>
              <a:t>diverticulectomy</a:t>
            </a:r>
            <a:r>
              <a:rPr lang="en-US" dirty="0"/>
              <a:t> is good</a:t>
            </a:r>
          </a:p>
          <a:p>
            <a:pPr algn="l" rtl="0">
              <a:buNone/>
            </a:pPr>
            <a:endParaRPr lang="ar-IQ" dirty="0"/>
          </a:p>
        </p:txBody>
      </p:sp>
      <p:pic>
        <p:nvPicPr>
          <p:cNvPr id="5122" name="Picture 2" descr="Zenker&amp;#39;s Diverticulum | LHSC"/>
          <p:cNvPicPr>
            <a:picLocks noChangeAspect="1" noChangeArrowheads="1"/>
          </p:cNvPicPr>
          <p:nvPr/>
        </p:nvPicPr>
        <p:blipFill>
          <a:blip r:embed="rId2"/>
          <a:srcRect/>
          <a:stretch>
            <a:fillRect/>
          </a:stretch>
        </p:blipFill>
        <p:spPr bwMode="auto">
          <a:xfrm>
            <a:off x="4857752" y="4644534"/>
            <a:ext cx="4048117" cy="2213466"/>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6929454" cy="6215106"/>
          </a:xfrm>
        </p:spPr>
        <p:txBody>
          <a:bodyPr>
            <a:normAutofit fontScale="85000" lnSpcReduction="20000"/>
          </a:bodyPr>
          <a:lstStyle/>
          <a:p>
            <a:pPr algn="l" rtl="0">
              <a:buNone/>
            </a:pPr>
            <a:r>
              <a:rPr lang="en-US" dirty="0">
                <a:solidFill>
                  <a:srgbClr val="FF0000"/>
                </a:solidFill>
                <a:latin typeface="Andalus" pitchFamily="18" charset="-78"/>
                <a:cs typeface="Andalus" pitchFamily="18" charset="-78"/>
              </a:rPr>
              <a:t>Esophageal Fistulae</a:t>
            </a:r>
          </a:p>
          <a:p>
            <a:pPr algn="l" rtl="0">
              <a:buNone/>
            </a:pPr>
            <a:r>
              <a:rPr lang="en-US" dirty="0">
                <a:latin typeface="Andalus" pitchFamily="18" charset="-78"/>
                <a:cs typeface="Andalus" pitchFamily="18" charset="-78"/>
              </a:rPr>
              <a:t>An esophageal fistula is an abnormal communication between the esophagus and the trachea, bronchus, lung parenchyma, or (less commonly) the skin. Esophageal fistulae may be either congenital or acquired.</a:t>
            </a:r>
          </a:p>
          <a:p>
            <a:pPr algn="l" rtl="0">
              <a:buNone/>
            </a:pPr>
            <a:r>
              <a:rPr lang="en-US" dirty="0">
                <a:latin typeface="Andalus" pitchFamily="18" charset="-78"/>
                <a:cs typeface="Andalus" pitchFamily="18" charset="-78"/>
              </a:rPr>
              <a:t>Congenital fistulae result from an incomplete separation of the </a:t>
            </a:r>
            <a:r>
              <a:rPr lang="en-US" dirty="0" err="1">
                <a:latin typeface="Andalus" pitchFamily="18" charset="-78"/>
                <a:cs typeface="Andalus" pitchFamily="18" charset="-78"/>
              </a:rPr>
              <a:t>tracheobronchial</a:t>
            </a:r>
            <a:r>
              <a:rPr lang="en-US" dirty="0">
                <a:latin typeface="Andalus" pitchFamily="18" charset="-78"/>
                <a:cs typeface="Andalus" pitchFamily="18" charset="-78"/>
              </a:rPr>
              <a:t> tree from the digestive tract</a:t>
            </a:r>
          </a:p>
          <a:p>
            <a:pPr algn="l" rtl="0">
              <a:buNone/>
            </a:pPr>
            <a:r>
              <a:rPr lang="en-US" dirty="0">
                <a:latin typeface="Andalus" pitchFamily="18" charset="-78"/>
                <a:cs typeface="Andalus" pitchFamily="18" charset="-78"/>
              </a:rPr>
              <a:t>most acquired fistulae are secondary to esophageal foreign bodies</a:t>
            </a:r>
          </a:p>
          <a:p>
            <a:pPr algn="l" rtl="0">
              <a:buNone/>
            </a:pPr>
            <a:r>
              <a:rPr lang="en-US" dirty="0">
                <a:latin typeface="Andalus" pitchFamily="18" charset="-78"/>
                <a:cs typeface="Andalus" pitchFamily="18" charset="-78"/>
              </a:rPr>
              <a:t>The most common clinical sign is coughing, which may be associated with drinking liquids. Other clinical signs include regurgitation, lethargy, anorexia, pyrexia, </a:t>
            </a:r>
            <a:r>
              <a:rPr lang="en-US" dirty="0" err="1">
                <a:latin typeface="Andalus" pitchFamily="18" charset="-78"/>
                <a:cs typeface="Andalus" pitchFamily="18" charset="-78"/>
              </a:rPr>
              <a:t>dyspnea</a:t>
            </a:r>
            <a:r>
              <a:rPr lang="en-US" dirty="0">
                <a:latin typeface="Andalus" pitchFamily="18" charset="-78"/>
                <a:cs typeface="Andalus" pitchFamily="18" charset="-78"/>
              </a:rPr>
              <a:t>, and weight loss.</a:t>
            </a:r>
          </a:p>
          <a:p>
            <a:pPr algn="l" rtl="0">
              <a:buNone/>
            </a:pPr>
            <a:endParaRPr lang="ar-IQ" dirty="0">
              <a:latin typeface="Andalus" pitchFamily="18" charset="-78"/>
              <a:cs typeface="Andalus" pitchFamily="18" charset="-78"/>
            </a:endParaRPr>
          </a:p>
        </p:txBody>
      </p:sp>
      <p:pic>
        <p:nvPicPr>
          <p:cNvPr id="4098" name="Picture 2" descr="Homo sapiens diseases - Gastro-intestinal apparatus"/>
          <p:cNvPicPr>
            <a:picLocks noChangeAspect="1" noChangeArrowheads="1"/>
          </p:cNvPicPr>
          <p:nvPr/>
        </p:nvPicPr>
        <p:blipFill>
          <a:blip r:embed="rId2"/>
          <a:srcRect l="79412" b="34171"/>
          <a:stretch>
            <a:fillRect/>
          </a:stretch>
        </p:blipFill>
        <p:spPr bwMode="auto">
          <a:xfrm>
            <a:off x="7519136" y="0"/>
            <a:ext cx="1624864" cy="2857520"/>
          </a:xfrm>
          <a:prstGeom prst="rect">
            <a:avLst/>
          </a:prstGeom>
          <a:noFill/>
        </p:spPr>
      </p:pic>
      <p:pic>
        <p:nvPicPr>
          <p:cNvPr id="4100" name="Picture 4" descr="IIIAFFECTIONS OF THE ESOPHAGUS IOBSTRUCTION OF THE ESOPHAGUS"/>
          <p:cNvPicPr>
            <a:picLocks noChangeAspect="1" noChangeArrowheads="1"/>
          </p:cNvPicPr>
          <p:nvPr/>
        </p:nvPicPr>
        <p:blipFill>
          <a:blip r:embed="rId3"/>
          <a:srcRect l="33334" t="36111" r="9375"/>
          <a:stretch>
            <a:fillRect/>
          </a:stretch>
        </p:blipFill>
        <p:spPr bwMode="auto">
          <a:xfrm>
            <a:off x="6643702" y="4143380"/>
            <a:ext cx="2500298" cy="2091153"/>
          </a:xfrm>
          <a:prstGeom prst="rect">
            <a:avLst/>
          </a:prstGeom>
          <a:no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357982"/>
          </a:xfrm>
        </p:spPr>
        <p:txBody>
          <a:bodyPr/>
          <a:lstStyle/>
          <a:p>
            <a:pPr algn="l" rtl="0">
              <a:buNone/>
            </a:pPr>
            <a:r>
              <a:rPr lang="en-US" dirty="0">
                <a:latin typeface="Andalus" pitchFamily="18" charset="-78"/>
                <a:cs typeface="Andalus" pitchFamily="18" charset="-78"/>
              </a:rPr>
              <a:t>Treatment and Prognosis</a:t>
            </a:r>
          </a:p>
          <a:p>
            <a:pPr algn="l" rtl="0">
              <a:buNone/>
            </a:pPr>
            <a:r>
              <a:rPr lang="en-US" dirty="0">
                <a:latin typeface="Andalus" pitchFamily="18" charset="-78"/>
                <a:cs typeface="Andalus" pitchFamily="18" charset="-78"/>
              </a:rPr>
              <a:t>Esophageal fistulae require surgical management. The esophageal defect can usually be closed primarily, although more extensive resection and reconstruction techniques may be </a:t>
            </a:r>
            <a:r>
              <a:rPr lang="en-US" dirty="0" smtClean="0">
                <a:latin typeface="Andalus" pitchFamily="18" charset="-78"/>
                <a:cs typeface="Andalus" pitchFamily="18" charset="-78"/>
              </a:rPr>
              <a:t>required.</a:t>
            </a:r>
          </a:p>
          <a:p>
            <a:pPr algn="l" rtl="0">
              <a:buNone/>
            </a:pPr>
            <a:endParaRPr lang="en-US" dirty="0">
              <a:latin typeface="Andalus" pitchFamily="18" charset="-78"/>
              <a:cs typeface="Andalus" pitchFamily="18" charset="-78"/>
            </a:endParaRPr>
          </a:p>
          <a:p>
            <a:pPr algn="l" rtl="0">
              <a:buNone/>
            </a:pPr>
            <a:endParaRPr lang="ar-IQ" dirty="0">
              <a:latin typeface="Andalus" pitchFamily="18" charset="-78"/>
              <a:cs typeface="Andalus" pitchFamily="18" charset="-78"/>
            </a:endParaRPr>
          </a:p>
        </p:txBody>
      </p:sp>
      <p:pic>
        <p:nvPicPr>
          <p:cNvPr id="3074" name="Picture 2" descr="PDF) Management of a congenital tracheoesophageal fistula in a young  Spanish water dog"/>
          <p:cNvPicPr>
            <a:picLocks noChangeAspect="1" noChangeArrowheads="1"/>
          </p:cNvPicPr>
          <p:nvPr/>
        </p:nvPicPr>
        <p:blipFill>
          <a:blip r:embed="rId2"/>
          <a:srcRect/>
          <a:stretch>
            <a:fillRect/>
          </a:stretch>
        </p:blipFill>
        <p:spPr bwMode="auto">
          <a:xfrm>
            <a:off x="5143504" y="2857496"/>
            <a:ext cx="3786214" cy="3786215"/>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14290"/>
            <a:ext cx="5357850" cy="6429420"/>
          </a:xfrm>
        </p:spPr>
        <p:txBody>
          <a:bodyPr>
            <a:noAutofit/>
          </a:bodyPr>
          <a:lstStyle/>
          <a:p>
            <a:pPr algn="l" rtl="0"/>
            <a:r>
              <a:rPr lang="en-US" sz="2400" b="1" dirty="0">
                <a:latin typeface="Andalus" pitchFamily="18" charset="-78"/>
                <a:cs typeface="Andalus" pitchFamily="18" charset="-78"/>
              </a:rPr>
              <a:t>Esophagus</a:t>
            </a:r>
            <a:endParaRPr lang="en-US" sz="2400" dirty="0">
              <a:latin typeface="Andalus" pitchFamily="18" charset="-78"/>
              <a:cs typeface="Andalus" pitchFamily="18" charset="-78"/>
            </a:endParaRPr>
          </a:p>
          <a:p>
            <a:pPr algn="l" rtl="0">
              <a:buNone/>
            </a:pPr>
            <a:r>
              <a:rPr lang="en-US" sz="2400" dirty="0">
                <a:latin typeface="Andalus" pitchFamily="18" charset="-78"/>
                <a:cs typeface="Andalus" pitchFamily="18" charset="-78"/>
              </a:rPr>
              <a:t>The esophagus is the connecting tube between the pharynx and stomach that functions to transport </a:t>
            </a:r>
            <a:r>
              <a:rPr lang="en-US" sz="2400" dirty="0" err="1">
                <a:latin typeface="Andalus" pitchFamily="18" charset="-78"/>
                <a:cs typeface="Andalus" pitchFamily="18" charset="-78"/>
              </a:rPr>
              <a:t>ingesta</a:t>
            </a:r>
            <a:r>
              <a:rPr lang="en-US" sz="2400" dirty="0">
                <a:latin typeface="Andalus" pitchFamily="18" charset="-78"/>
                <a:cs typeface="Andalus" pitchFamily="18" charset="-78"/>
              </a:rPr>
              <a:t> and fluids</a:t>
            </a:r>
            <a:r>
              <a:rPr lang="en-US" sz="2400" dirty="0" smtClean="0">
                <a:latin typeface="Andalus" pitchFamily="18" charset="-78"/>
                <a:cs typeface="Andalus" pitchFamily="18" charset="-78"/>
              </a:rPr>
              <a:t>.</a:t>
            </a:r>
          </a:p>
          <a:p>
            <a:pPr algn="l" rtl="0">
              <a:buNone/>
            </a:pP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outer layer of the esophagus is the adventitia. </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a:t>
            </a:r>
            <a:r>
              <a:rPr lang="en-US" sz="2400" dirty="0">
                <a:latin typeface="Andalus" pitchFamily="18" charset="-78"/>
                <a:cs typeface="Andalus" pitchFamily="18" charset="-78"/>
              </a:rPr>
              <a:t>the neck, </a:t>
            </a: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esophageal adventitia blends with the deep cervical fascia. </a:t>
            </a: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a:t>
            </a:r>
            <a:r>
              <a:rPr lang="en-US" sz="2400" dirty="0">
                <a:latin typeface="Andalus" pitchFamily="18" charset="-78"/>
                <a:cs typeface="Andalus" pitchFamily="18" charset="-78"/>
              </a:rPr>
              <a:t>the thorax and abdomen, the adventitia is largely covered with pleura and </a:t>
            </a:r>
            <a:r>
              <a:rPr lang="en-US" sz="2400" dirty="0" smtClean="0">
                <a:latin typeface="Andalus" pitchFamily="18" charset="-78"/>
                <a:cs typeface="Andalus" pitchFamily="18" charset="-78"/>
              </a:rPr>
              <a:t>peritoneum. </a:t>
            </a:r>
          </a:p>
          <a:p>
            <a:pPr algn="l" rtl="0">
              <a:buNone/>
            </a:pPr>
            <a:r>
              <a:rPr lang="en-US" sz="2400" dirty="0" smtClean="0">
                <a:latin typeface="Andalus" pitchFamily="18" charset="-78"/>
                <a:cs typeface="Andalus" pitchFamily="18" charset="-78"/>
              </a:rPr>
              <a:t>The </a:t>
            </a:r>
            <a:r>
              <a:rPr lang="en-US" sz="2400" dirty="0">
                <a:latin typeface="Andalus" pitchFamily="18" charset="-78"/>
                <a:cs typeface="Andalus" pitchFamily="18" charset="-78"/>
              </a:rPr>
              <a:t>esophagus is loosely connected to the diaphragm by a </a:t>
            </a:r>
            <a:r>
              <a:rPr lang="en-US" sz="2400" dirty="0" err="1">
                <a:latin typeface="Andalus" pitchFamily="18" charset="-78"/>
                <a:cs typeface="Andalus" pitchFamily="18" charset="-78"/>
              </a:rPr>
              <a:t>phrenicoabdominal</a:t>
            </a:r>
            <a:r>
              <a:rPr lang="en-US" sz="2400" dirty="0">
                <a:latin typeface="Andalus" pitchFamily="18" charset="-78"/>
                <a:cs typeface="Andalus" pitchFamily="18" charset="-78"/>
              </a:rPr>
              <a:t> membrane</a:t>
            </a:r>
            <a:r>
              <a:rPr lang="en-US" sz="2400" dirty="0" smtClean="0">
                <a:latin typeface="Andalus" pitchFamily="18" charset="-78"/>
                <a:cs typeface="Andalus" pitchFamily="18" charset="-78"/>
              </a:rPr>
              <a:t>.</a:t>
            </a:r>
          </a:p>
          <a:p>
            <a:pPr algn="l" rtl="0">
              <a:buNone/>
            </a:pPr>
            <a:endParaRPr lang="en-US" sz="2400" dirty="0" smtClean="0">
              <a:latin typeface="Andalus" pitchFamily="18" charset="-78"/>
              <a:cs typeface="Andalus" pitchFamily="18" charset="-78"/>
            </a:endParaRPr>
          </a:p>
          <a:p>
            <a:pPr algn="l" rtl="0">
              <a:buNone/>
            </a:pPr>
            <a:endParaRPr lang="en-US" sz="2400" dirty="0">
              <a:latin typeface="Andalus" pitchFamily="18" charset="-78"/>
              <a:cs typeface="Andalus" pitchFamily="18" charset="-78"/>
            </a:endParaRPr>
          </a:p>
          <a:p>
            <a:pPr algn="l" rtl="0">
              <a:buNone/>
            </a:pPr>
            <a:endParaRPr lang="ar-IQ" sz="2400" dirty="0">
              <a:latin typeface="Andalus" pitchFamily="18" charset="-78"/>
              <a:cs typeface="Andalus" pitchFamily="18" charset="-78"/>
            </a:endParaRPr>
          </a:p>
        </p:txBody>
      </p:sp>
      <p:pic>
        <p:nvPicPr>
          <p:cNvPr id="17410" name="Picture 2" descr="Normal anatomy of the esophagus; A, anterior; B, lateral view showing... |  Download Scientific Diagram"/>
          <p:cNvPicPr>
            <a:picLocks noChangeAspect="1" noChangeArrowheads="1"/>
          </p:cNvPicPr>
          <p:nvPr/>
        </p:nvPicPr>
        <p:blipFill>
          <a:blip r:embed="rId2"/>
          <a:srcRect l="15248" r="13278"/>
          <a:stretch>
            <a:fillRect/>
          </a:stretch>
        </p:blipFill>
        <p:spPr bwMode="auto">
          <a:xfrm>
            <a:off x="5143504" y="1071546"/>
            <a:ext cx="4024586" cy="4643446"/>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8472518" cy="2928958"/>
          </a:xfrm>
        </p:spPr>
        <p:txBody>
          <a:bodyPr>
            <a:normAutofit fontScale="85000" lnSpcReduction="20000"/>
          </a:bodyPr>
          <a:lstStyle/>
          <a:p>
            <a:pPr algn="l" rtl="0">
              <a:buNone/>
            </a:pPr>
            <a:r>
              <a:rPr lang="en-US" dirty="0">
                <a:solidFill>
                  <a:srgbClr val="FF0000"/>
                </a:solidFill>
              </a:rPr>
              <a:t>Esophageal </a:t>
            </a:r>
            <a:r>
              <a:rPr lang="en-US" dirty="0" err="1">
                <a:solidFill>
                  <a:srgbClr val="FF0000"/>
                </a:solidFill>
              </a:rPr>
              <a:t>Neoplasia</a:t>
            </a:r>
            <a:endParaRPr lang="en-US" dirty="0">
              <a:solidFill>
                <a:srgbClr val="FF0000"/>
              </a:solidFill>
            </a:endParaRPr>
          </a:p>
          <a:p>
            <a:pPr algn="l" rtl="0">
              <a:buNone/>
            </a:pPr>
            <a:r>
              <a:rPr lang="en-US" dirty="0"/>
              <a:t>Esophageal </a:t>
            </a:r>
            <a:r>
              <a:rPr lang="en-US" dirty="0" err="1"/>
              <a:t>neoplasia</a:t>
            </a:r>
            <a:r>
              <a:rPr lang="en-US" dirty="0"/>
              <a:t> in dogs and cats is rare.</a:t>
            </a:r>
          </a:p>
          <a:p>
            <a:pPr algn="l" rtl="0">
              <a:buNone/>
            </a:pPr>
            <a:r>
              <a:rPr lang="en-US" dirty="0"/>
              <a:t>In dogs and cats, the most commonly reported primary esophageal tumors include </a:t>
            </a:r>
            <a:r>
              <a:rPr lang="en-US" dirty="0" err="1"/>
              <a:t>squamous</a:t>
            </a:r>
            <a:r>
              <a:rPr lang="en-US" dirty="0"/>
              <a:t> cell carcinoma,</a:t>
            </a:r>
          </a:p>
          <a:p>
            <a:pPr algn="l" rtl="0">
              <a:buNone/>
            </a:pPr>
            <a:r>
              <a:rPr lang="en-US" b="1" i="1" dirty="0"/>
              <a:t>Clinical Signs</a:t>
            </a:r>
            <a:endParaRPr lang="en-US" dirty="0"/>
          </a:p>
          <a:p>
            <a:pPr algn="l" rtl="0">
              <a:buNone/>
            </a:pPr>
            <a:r>
              <a:rPr lang="en-US" dirty="0"/>
              <a:t>The most common clinical sign is regurgitation or vomiting</a:t>
            </a:r>
          </a:p>
          <a:p>
            <a:pPr algn="l" rtl="0">
              <a:buNone/>
            </a:pPr>
            <a:r>
              <a:rPr lang="en-US" dirty="0"/>
              <a:t> </a:t>
            </a:r>
          </a:p>
          <a:p>
            <a:pPr algn="l">
              <a:buNone/>
            </a:pPr>
            <a:endParaRPr lang="ar-IQ" dirty="0"/>
          </a:p>
        </p:txBody>
      </p:sp>
      <p:pic>
        <p:nvPicPr>
          <p:cNvPr id="2050" name="Picture 2" descr="Esophageal Cancer - The National Canine Cancer Foundation"/>
          <p:cNvPicPr>
            <a:picLocks noChangeAspect="1" noChangeArrowheads="1"/>
          </p:cNvPicPr>
          <p:nvPr/>
        </p:nvPicPr>
        <p:blipFill>
          <a:blip r:embed="rId2"/>
          <a:srcRect/>
          <a:stretch>
            <a:fillRect/>
          </a:stretch>
        </p:blipFill>
        <p:spPr bwMode="auto">
          <a:xfrm>
            <a:off x="928662" y="2928934"/>
            <a:ext cx="7286676" cy="3754163"/>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142876"/>
            <a:ext cx="2643174" cy="285728"/>
          </a:xfrm>
        </p:spPr>
        <p:txBody>
          <a:bodyPr>
            <a:normAutofit fontScale="90000"/>
          </a:bodyPr>
          <a:lstStyle/>
          <a:p>
            <a:r>
              <a:rPr lang="en-US" dirty="0" smtClean="0">
                <a:latin typeface="Andalus" pitchFamily="18" charset="-78"/>
                <a:cs typeface="Andalus" pitchFamily="18" charset="-78"/>
              </a:rPr>
              <a:t>esophagus</a:t>
            </a:r>
            <a:endParaRPr lang="ar-IQ" dirty="0">
              <a:latin typeface="Andalus" pitchFamily="18" charset="-78"/>
              <a:cs typeface="Andalus" pitchFamily="18" charset="-78"/>
            </a:endParaRPr>
          </a:p>
        </p:txBody>
      </p:sp>
      <p:sp>
        <p:nvSpPr>
          <p:cNvPr id="3" name="عنصر نائب للمحتوى 2"/>
          <p:cNvSpPr>
            <a:spLocks noGrp="1"/>
          </p:cNvSpPr>
          <p:nvPr>
            <p:ph idx="1"/>
          </p:nvPr>
        </p:nvSpPr>
        <p:spPr>
          <a:xfrm>
            <a:off x="-71470" y="571480"/>
            <a:ext cx="6143636" cy="6286520"/>
          </a:xfrm>
        </p:spPr>
        <p:txBody>
          <a:bodyPr>
            <a:normAutofit fontScale="77500" lnSpcReduction="20000"/>
          </a:bodyPr>
          <a:lstStyle/>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is composed of striated muscle for the entire length of the esophagus in dogs, but it changes to smooth muscle in the terminal esophagus in cats</a:t>
            </a:r>
            <a:r>
              <a:rPr lang="ar-IQ" dirty="0" smtClean="0">
                <a:latin typeface="Andalus" pitchFamily="18" charset="-78"/>
                <a:cs typeface="Andalus" pitchFamily="18" charset="-78"/>
              </a:rPr>
              <a:t>.</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loosely connects the mucosa and </a:t>
            </a:r>
            <a:r>
              <a:rPr lang="en-US" dirty="0" err="1" smtClean="0">
                <a:latin typeface="Andalus" pitchFamily="18" charset="-78"/>
                <a:cs typeface="Andalus" pitchFamily="18" charset="-78"/>
              </a:rPr>
              <a:t>muscularis</a:t>
            </a:r>
            <a:r>
              <a:rPr lang="en-US" dirty="0" smtClean="0">
                <a:latin typeface="Andalus" pitchFamily="18" charset="-78"/>
                <a:cs typeface="Andalus" pitchFamily="18" charset="-78"/>
              </a:rPr>
              <a:t>, allowing mucosa to move independently and form mucosal folds in the </a:t>
            </a:r>
            <a:r>
              <a:rPr lang="en-US" dirty="0" err="1" smtClean="0">
                <a:latin typeface="Andalus" pitchFamily="18" charset="-78"/>
                <a:cs typeface="Andalus" pitchFamily="18" charset="-78"/>
              </a:rPr>
              <a:t>undistended</a:t>
            </a:r>
            <a:r>
              <a:rPr lang="en-US" dirty="0" smtClean="0">
                <a:latin typeface="Andalus" pitchFamily="18" charset="-78"/>
                <a:cs typeface="Andalus" pitchFamily="18" charset="-78"/>
              </a:rPr>
              <a:t> esophagus. </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a:t>
            </a:r>
            <a:r>
              <a:rPr lang="en-US" dirty="0" err="1" smtClean="0">
                <a:latin typeface="Andalus" pitchFamily="18" charset="-78"/>
                <a:cs typeface="Andalus" pitchFamily="18" charset="-78"/>
              </a:rPr>
              <a:t>submucosa</a:t>
            </a:r>
            <a:r>
              <a:rPr lang="en-US" dirty="0" smtClean="0">
                <a:latin typeface="Andalus" pitchFamily="18" charset="-78"/>
                <a:cs typeface="Andalus" pitchFamily="18" charset="-78"/>
              </a:rPr>
              <a:t> contains blood vessels, nerves, and simple mucous glands that secrete mucus, which lubricates the mucosal surface.</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The esophageal mucosa is composed of a stratified </a:t>
            </a:r>
            <a:r>
              <a:rPr lang="en-US" dirty="0" err="1" smtClean="0">
                <a:latin typeface="Andalus" pitchFamily="18" charset="-78"/>
                <a:cs typeface="Andalus" pitchFamily="18" charset="-78"/>
              </a:rPr>
              <a:t>squamous</a:t>
            </a:r>
            <a:r>
              <a:rPr lang="en-US" dirty="0" smtClean="0">
                <a:latin typeface="Andalus" pitchFamily="18" charset="-78"/>
                <a:cs typeface="Andalus" pitchFamily="18" charset="-78"/>
              </a:rPr>
              <a:t> epithelium. </a:t>
            </a:r>
          </a:p>
          <a:p>
            <a:endParaRPr lang="ar-IQ" dirty="0">
              <a:latin typeface="Andalus" pitchFamily="18" charset="-78"/>
              <a:cs typeface="Andalus" pitchFamily="18" charset="-78"/>
            </a:endParaRPr>
          </a:p>
        </p:txBody>
      </p:sp>
      <p:pic>
        <p:nvPicPr>
          <p:cNvPr id="1026" name="Picture 2" descr="normal esophagus histology"/>
          <p:cNvPicPr>
            <a:picLocks noChangeAspect="1" noChangeArrowheads="1"/>
          </p:cNvPicPr>
          <p:nvPr/>
        </p:nvPicPr>
        <p:blipFill>
          <a:blip r:embed="rId2" cstate="print"/>
          <a:srcRect l="15353" b="9746"/>
          <a:stretch>
            <a:fillRect/>
          </a:stretch>
        </p:blipFill>
        <p:spPr bwMode="auto">
          <a:xfrm>
            <a:off x="5500694" y="3985802"/>
            <a:ext cx="3643306" cy="2553844"/>
          </a:xfrm>
          <a:prstGeom prst="rect">
            <a:avLst/>
          </a:prstGeom>
          <a:noFill/>
        </p:spPr>
      </p:pic>
      <p:pic>
        <p:nvPicPr>
          <p:cNvPr id="1028" name="Picture 4" descr="Histology - Esophagus | Human anatomy and physiology, Anatomy and  physiology, Biomedical science"/>
          <p:cNvPicPr>
            <a:picLocks noChangeAspect="1" noChangeArrowheads="1"/>
          </p:cNvPicPr>
          <p:nvPr/>
        </p:nvPicPr>
        <p:blipFill>
          <a:blip r:embed="rId3"/>
          <a:srcRect l="11364" r="13635" b="12559"/>
          <a:stretch>
            <a:fillRect/>
          </a:stretch>
        </p:blipFill>
        <p:spPr bwMode="auto">
          <a:xfrm>
            <a:off x="5857884" y="140716"/>
            <a:ext cx="3286116" cy="2788218"/>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3714752"/>
            <a:ext cx="9144000" cy="2928958"/>
          </a:xfrm>
        </p:spPr>
        <p:txBody>
          <a:bodyPr>
            <a:normAutofit lnSpcReduction="10000"/>
          </a:bodyPr>
          <a:lstStyle/>
          <a:p>
            <a:pPr algn="l" rtl="0">
              <a:buNone/>
            </a:pPr>
            <a:r>
              <a:rPr lang="en-US" dirty="0" smtClean="0">
                <a:latin typeface="Andalus" pitchFamily="18" charset="-78"/>
                <a:cs typeface="Andalus" pitchFamily="18" charset="-78"/>
              </a:rPr>
              <a:t>2</a:t>
            </a:r>
            <a:r>
              <a:rPr lang="en-US" dirty="0">
                <a:latin typeface="Andalus" pitchFamily="18" charset="-78"/>
                <a:cs typeface="Andalus" pitchFamily="18" charset="-78"/>
              </a:rPr>
              <a:t>. functional </a:t>
            </a:r>
            <a:r>
              <a:rPr lang="en-US" dirty="0" smtClean="0">
                <a:latin typeface="Andalus" pitchFamily="18" charset="-78"/>
                <a:cs typeface="Andalus" pitchFamily="18" charset="-78"/>
              </a:rPr>
              <a:t>or neuromuscular lesions (neuromuscular </a:t>
            </a:r>
            <a:r>
              <a:rPr lang="en-US" dirty="0">
                <a:latin typeface="Andalus" pitchFamily="18" charset="-78"/>
                <a:cs typeface="Andalus" pitchFamily="18" charset="-78"/>
              </a:rPr>
              <a:t>disease </a:t>
            </a:r>
            <a:r>
              <a:rPr lang="en-US" dirty="0" smtClean="0">
                <a:latin typeface="Andalus" pitchFamily="18" charset="-78"/>
                <a:cs typeface="Andalus" pitchFamily="18" charset="-78"/>
              </a:rPr>
              <a:t>commonly </a:t>
            </a:r>
            <a:r>
              <a:rPr lang="en-US" dirty="0">
                <a:latin typeface="Andalus" pitchFamily="18" charset="-78"/>
                <a:cs typeface="Andalus" pitchFamily="18" charset="-78"/>
              </a:rPr>
              <a:t>causes </a:t>
            </a:r>
            <a:r>
              <a:rPr lang="en-US" dirty="0" err="1">
                <a:latin typeface="Andalus" pitchFamily="18" charset="-78"/>
                <a:cs typeface="Andalus" pitchFamily="18" charset="-78"/>
              </a:rPr>
              <a:t>megaesophagus</a:t>
            </a:r>
            <a:r>
              <a:rPr lang="en-US" dirty="0" smtClean="0">
                <a:latin typeface="Andalus" pitchFamily="18" charset="-78"/>
                <a:cs typeface="Andalus" pitchFamily="18" charset="-78"/>
              </a:rPr>
              <a:t>)</a:t>
            </a:r>
            <a:endParaRPr lang="en-US" dirty="0">
              <a:latin typeface="Andalus" pitchFamily="18" charset="-78"/>
              <a:cs typeface="Andalus" pitchFamily="18" charset="-78"/>
            </a:endParaRPr>
          </a:p>
          <a:p>
            <a:pPr algn="l" rtl="0">
              <a:buNone/>
            </a:pPr>
            <a:r>
              <a:rPr lang="en-US" dirty="0">
                <a:latin typeface="Andalus" pitchFamily="18" charset="-78"/>
                <a:cs typeface="Andalus" pitchFamily="18" charset="-78"/>
              </a:rPr>
              <a:t>3. inflammatory (</a:t>
            </a:r>
            <a:r>
              <a:rPr lang="en-US" dirty="0" err="1">
                <a:latin typeface="Andalus" pitchFamily="18" charset="-78"/>
                <a:cs typeface="Andalus" pitchFamily="18" charset="-78"/>
              </a:rPr>
              <a:t>esophagitis</a:t>
            </a:r>
            <a:r>
              <a:rPr lang="en-US" dirty="0">
                <a:latin typeface="Andalus" pitchFamily="18" charset="-78"/>
                <a:cs typeface="Andalus" pitchFamily="18" charset="-78"/>
              </a:rPr>
              <a:t>) </a:t>
            </a:r>
            <a:r>
              <a:rPr lang="en-US" dirty="0" smtClean="0">
                <a:latin typeface="Andalus" pitchFamily="18" charset="-78"/>
                <a:cs typeface="Andalus" pitchFamily="18" charset="-78"/>
              </a:rPr>
              <a:t>conditions (</a:t>
            </a:r>
            <a:r>
              <a:rPr lang="en-US" dirty="0">
                <a:latin typeface="Andalus" pitchFamily="18" charset="-78"/>
                <a:cs typeface="Andalus" pitchFamily="18" charset="-78"/>
              </a:rPr>
              <a:t>include ingestion of corrosive substances, thermal burns, radiation injury, and esophageal foreign bodies.</a:t>
            </a:r>
            <a:r>
              <a:rPr lang="en-US" dirty="0" smtClean="0">
                <a:latin typeface="Andalus" pitchFamily="18" charset="-78"/>
                <a:cs typeface="Andalus" pitchFamily="18" charset="-78"/>
              </a:rPr>
              <a:t>) </a:t>
            </a:r>
            <a:endParaRPr lang="en-US" dirty="0">
              <a:latin typeface="Andalus" pitchFamily="18" charset="-78"/>
              <a:cs typeface="Andalus" pitchFamily="18" charset="-78"/>
            </a:endParaRPr>
          </a:p>
          <a:p>
            <a:pPr algn="l" rtl="0"/>
            <a:endParaRPr lang="ar-IQ" dirty="0">
              <a:latin typeface="Andalus" pitchFamily="18" charset="-78"/>
              <a:cs typeface="Andalus" pitchFamily="18" charset="-78"/>
            </a:endParaRPr>
          </a:p>
        </p:txBody>
      </p:sp>
      <p:pic>
        <p:nvPicPr>
          <p:cNvPr id="16386" name="Picture 2" descr="Symptoms of Dog Esophagus Blockage - PetHelpful"/>
          <p:cNvPicPr>
            <a:picLocks noChangeAspect="1" noChangeArrowheads="1"/>
          </p:cNvPicPr>
          <p:nvPr/>
        </p:nvPicPr>
        <p:blipFill>
          <a:blip r:embed="rId2"/>
          <a:srcRect/>
          <a:stretch>
            <a:fillRect/>
          </a:stretch>
        </p:blipFill>
        <p:spPr bwMode="auto">
          <a:xfrm>
            <a:off x="5429224" y="0"/>
            <a:ext cx="3714776" cy="3714776"/>
          </a:xfrm>
          <a:prstGeom prst="rect">
            <a:avLst/>
          </a:prstGeom>
          <a:noFill/>
        </p:spPr>
      </p:pic>
      <p:sp>
        <p:nvSpPr>
          <p:cNvPr id="4" name="مستطيل 3"/>
          <p:cNvSpPr/>
          <p:nvPr/>
        </p:nvSpPr>
        <p:spPr>
          <a:xfrm>
            <a:off x="0" y="71414"/>
            <a:ext cx="5715008" cy="1384995"/>
          </a:xfrm>
          <a:prstGeom prst="rect">
            <a:avLst/>
          </a:prstGeom>
        </p:spPr>
        <p:txBody>
          <a:bodyPr wrap="square">
            <a:spAutoFit/>
          </a:bodyPr>
          <a:lstStyle/>
          <a:p>
            <a:pPr algn="l" rtl="0"/>
            <a:r>
              <a:rPr lang="en-US" sz="2800" dirty="0" smtClean="0">
                <a:latin typeface="Andalus" pitchFamily="18" charset="-78"/>
                <a:cs typeface="Andalus" pitchFamily="18" charset="-78"/>
              </a:rPr>
              <a:t>Causes of dysfunction of the esophageal phase of swallowing are divided into </a:t>
            </a:r>
            <a:endParaRPr lang="en-US" sz="2800" dirty="0">
              <a:latin typeface="Andalus" pitchFamily="18" charset="-78"/>
              <a:cs typeface="Andalus" pitchFamily="18" charset="-78"/>
            </a:endParaRPr>
          </a:p>
        </p:txBody>
      </p:sp>
      <p:sp>
        <p:nvSpPr>
          <p:cNvPr id="5" name="مستطيل 4"/>
          <p:cNvSpPr/>
          <p:nvPr/>
        </p:nvSpPr>
        <p:spPr>
          <a:xfrm>
            <a:off x="142844" y="1714488"/>
            <a:ext cx="5214974" cy="1815882"/>
          </a:xfrm>
          <a:prstGeom prst="rect">
            <a:avLst/>
          </a:prstGeom>
        </p:spPr>
        <p:txBody>
          <a:bodyPr wrap="square">
            <a:spAutoFit/>
          </a:bodyPr>
          <a:lstStyle/>
          <a:p>
            <a:pPr algn="l" rtl="0"/>
            <a:r>
              <a:rPr lang="en-US" sz="2800" dirty="0" smtClean="0">
                <a:latin typeface="Andalus" pitchFamily="18" charset="-78"/>
                <a:cs typeface="Andalus" pitchFamily="18" charset="-78"/>
              </a:rPr>
              <a:t>1. mechanical or anatomic lesions: (mural lesion or compression from adjacent structures like foreign bodies or tumors)</a:t>
            </a:r>
            <a:endParaRPr lang="ar-IQ" sz="2800" dirty="0">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844" y="1785926"/>
            <a:ext cx="8715436" cy="5000636"/>
          </a:xfrm>
        </p:spPr>
        <p:txBody>
          <a:bodyPr>
            <a:normAutofit lnSpcReduction="10000"/>
          </a:bodyPr>
          <a:lstStyle/>
          <a:p>
            <a:pPr algn="l" rtl="0">
              <a:buNone/>
            </a:pPr>
            <a:endParaRPr lang="en-US" sz="1400" dirty="0">
              <a:latin typeface="Andalus" pitchFamily="18" charset="-78"/>
              <a:cs typeface="Andalus" pitchFamily="18" charset="-78"/>
            </a:endParaRPr>
          </a:p>
          <a:p>
            <a:pPr algn="l" rtl="0">
              <a:buNone/>
            </a:pPr>
            <a:r>
              <a:rPr lang="en-US" dirty="0" smtClean="0">
                <a:latin typeface="Andalus" pitchFamily="18" charset="-78"/>
                <a:cs typeface="Andalus" pitchFamily="18" charset="-78"/>
              </a:rPr>
              <a:t>In esophageal surgery, several </a:t>
            </a:r>
            <a:r>
              <a:rPr lang="en-US" dirty="0">
                <a:latin typeface="Andalus" pitchFamily="18" charset="-78"/>
                <a:cs typeface="Andalus" pitchFamily="18" charset="-78"/>
              </a:rPr>
              <a:t>factors may contribute to the high complication rate, including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lack </a:t>
            </a:r>
            <a:r>
              <a:rPr lang="en-US" dirty="0">
                <a:latin typeface="Andalus" pitchFamily="18" charset="-78"/>
                <a:cs typeface="Andalus" pitchFamily="18" charset="-78"/>
              </a:rPr>
              <a:t>of </a:t>
            </a:r>
            <a:r>
              <a:rPr lang="en-US" dirty="0" err="1">
                <a:latin typeface="Andalus" pitchFamily="18" charset="-78"/>
                <a:cs typeface="Andalus" pitchFamily="18" charset="-78"/>
              </a:rPr>
              <a:t>serosa</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segmental nature of the blood supply,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the </a:t>
            </a:r>
            <a:r>
              <a:rPr lang="en-US" dirty="0">
                <a:latin typeface="Andalus" pitchFamily="18" charset="-78"/>
                <a:cs typeface="Andalus" pitchFamily="18" charset="-78"/>
              </a:rPr>
              <a:t>lack of </a:t>
            </a:r>
            <a:r>
              <a:rPr lang="en-US" dirty="0" err="1">
                <a:latin typeface="Andalus" pitchFamily="18" charset="-78"/>
                <a:cs typeface="Andalus" pitchFamily="18" charset="-78"/>
              </a:rPr>
              <a:t>omentum</a:t>
            </a:r>
            <a:r>
              <a:rPr lang="en-US" dirty="0">
                <a:latin typeface="Andalus" pitchFamily="18" charset="-78"/>
                <a:cs typeface="Andalus" pitchFamily="18" charset="-78"/>
              </a:rPr>
              <a:t>,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constant </a:t>
            </a:r>
            <a:r>
              <a:rPr lang="en-US" dirty="0">
                <a:latin typeface="Andalus" pitchFamily="18" charset="-78"/>
                <a:cs typeface="Andalus" pitchFamily="18" charset="-78"/>
              </a:rPr>
              <a:t>motion caused by swallowing and respiration, </a:t>
            </a:r>
            <a:endParaRPr lang="en-US" dirty="0" smtClean="0">
              <a:latin typeface="Andalus" pitchFamily="18" charset="-78"/>
              <a:cs typeface="Andalus" pitchFamily="18" charset="-78"/>
            </a:endParaRPr>
          </a:p>
          <a:p>
            <a:pPr marL="514350" indent="-514350" algn="l" rtl="0">
              <a:buAutoNum type="arabicPeriod"/>
            </a:pPr>
            <a:r>
              <a:rPr lang="en-US" dirty="0" smtClean="0">
                <a:latin typeface="Andalus" pitchFamily="18" charset="-78"/>
                <a:cs typeface="Andalus" pitchFamily="18" charset="-78"/>
              </a:rPr>
              <a:t>tension </a:t>
            </a:r>
            <a:r>
              <a:rPr lang="en-US" dirty="0">
                <a:latin typeface="Andalus" pitchFamily="18" charset="-78"/>
                <a:cs typeface="Andalus" pitchFamily="18" charset="-78"/>
              </a:rPr>
              <a:t>at the surgical </a:t>
            </a:r>
            <a:r>
              <a:rPr lang="en-US" dirty="0" smtClean="0">
                <a:latin typeface="Andalus" pitchFamily="18" charset="-78"/>
                <a:cs typeface="Andalus" pitchFamily="18" charset="-78"/>
              </a:rPr>
              <a:t>site. </a:t>
            </a:r>
          </a:p>
          <a:p>
            <a:pPr marL="514350" indent="-514350" algn="l" rtl="0">
              <a:buNone/>
            </a:pPr>
            <a:endParaRPr lang="en-US" sz="700" dirty="0" smtClean="0">
              <a:latin typeface="Andalus" pitchFamily="18" charset="-78"/>
              <a:cs typeface="Andalus" pitchFamily="18" charset="-78"/>
            </a:endParaRPr>
          </a:p>
        </p:txBody>
      </p:sp>
      <p:pic>
        <p:nvPicPr>
          <p:cNvPr id="15362" name="Picture 2" descr="PDF) Complications of Gastrointestinal Surgery in Companion Animals"/>
          <p:cNvPicPr>
            <a:picLocks noChangeAspect="1" noChangeArrowheads="1"/>
          </p:cNvPicPr>
          <p:nvPr/>
        </p:nvPicPr>
        <p:blipFill>
          <a:blip r:embed="rId2"/>
          <a:srcRect l="11812" b="50781"/>
          <a:stretch>
            <a:fillRect/>
          </a:stretch>
        </p:blipFill>
        <p:spPr bwMode="auto">
          <a:xfrm rot="5400000">
            <a:off x="6436786" y="921296"/>
            <a:ext cx="3628509" cy="1785919"/>
          </a:xfrm>
          <a:prstGeom prst="rect">
            <a:avLst/>
          </a:prstGeom>
          <a:noFill/>
        </p:spPr>
      </p:pic>
      <p:sp>
        <p:nvSpPr>
          <p:cNvPr id="4" name="مستطيل 3"/>
          <p:cNvSpPr/>
          <p:nvPr/>
        </p:nvSpPr>
        <p:spPr>
          <a:xfrm>
            <a:off x="0" y="0"/>
            <a:ext cx="7358082" cy="1815882"/>
          </a:xfrm>
          <a:prstGeom prst="rect">
            <a:avLst/>
          </a:prstGeom>
        </p:spPr>
        <p:txBody>
          <a:bodyPr wrap="square">
            <a:spAutoFit/>
          </a:bodyPr>
          <a:lstStyle/>
          <a:p>
            <a:pPr algn="l" rtl="0"/>
            <a:r>
              <a:rPr lang="en-US" sz="2800" dirty="0" smtClean="0">
                <a:latin typeface="Andalus" pitchFamily="18" charset="-78"/>
                <a:cs typeface="Andalus" pitchFamily="18" charset="-78"/>
              </a:rPr>
              <a:t>GENERAL SURGICAL PRINCIPALS</a:t>
            </a:r>
          </a:p>
          <a:p>
            <a:pPr algn="l" rtl="0">
              <a:buNone/>
            </a:pPr>
            <a:r>
              <a:rPr lang="en-US" sz="2800" dirty="0" smtClean="0">
                <a:latin typeface="Andalus" pitchFamily="18" charset="-78"/>
                <a:cs typeface="Andalus" pitchFamily="18" charset="-78"/>
              </a:rPr>
              <a:t>Esophageal surgery is associated with a higher incidence of </a:t>
            </a:r>
            <a:r>
              <a:rPr lang="en-US" sz="2800" dirty="0" err="1" smtClean="0">
                <a:latin typeface="Andalus" pitchFamily="18" charset="-78"/>
                <a:cs typeface="Andalus" pitchFamily="18" charset="-78"/>
              </a:rPr>
              <a:t>incisional</a:t>
            </a:r>
            <a:r>
              <a:rPr lang="en-US" sz="2800" dirty="0" smtClean="0">
                <a:latin typeface="Andalus" pitchFamily="18" charset="-78"/>
                <a:cs typeface="Andalus" pitchFamily="18" charset="-78"/>
              </a:rPr>
              <a:t> dehiscence than surgery on other portions of the alimentary tract.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2" y="1071546"/>
            <a:ext cx="5643602" cy="4125923"/>
          </a:xfrm>
        </p:spPr>
        <p:txBody>
          <a:bodyPr>
            <a:normAutofit fontScale="92500"/>
          </a:bodyPr>
          <a:lstStyle/>
          <a:p>
            <a:pPr marL="514350" indent="-514350" algn="l" rtl="0">
              <a:buAutoNum type="arabicPeriod"/>
            </a:pPr>
            <a:r>
              <a:rPr lang="en-US" dirty="0" smtClean="0"/>
              <a:t>gentle tissue handling, </a:t>
            </a:r>
          </a:p>
          <a:p>
            <a:pPr marL="514350" indent="-514350" algn="l" rtl="0">
              <a:buAutoNum type="arabicPeriod"/>
            </a:pPr>
            <a:r>
              <a:rPr lang="en-US" dirty="0" smtClean="0"/>
              <a:t>minimization of contamination, </a:t>
            </a:r>
          </a:p>
          <a:p>
            <a:pPr marL="514350" indent="-514350" algn="l" rtl="0">
              <a:buAutoNum type="arabicPeriod"/>
            </a:pPr>
            <a:r>
              <a:rPr lang="en-US" dirty="0" smtClean="0"/>
              <a:t>appropriate selection and application of suture materials, </a:t>
            </a:r>
          </a:p>
          <a:p>
            <a:pPr marL="514350" indent="-514350" algn="l" rtl="0">
              <a:buAutoNum type="arabicPeriod"/>
            </a:pPr>
            <a:r>
              <a:rPr lang="en-US" dirty="0" smtClean="0"/>
              <a:t>appropriate use of </a:t>
            </a:r>
            <a:r>
              <a:rPr lang="en-US" dirty="0" err="1" smtClean="0"/>
              <a:t>electrocautery</a:t>
            </a:r>
            <a:endParaRPr lang="en-US" dirty="0" smtClean="0"/>
          </a:p>
          <a:p>
            <a:pPr marL="514350" indent="-514350" algn="l" rtl="0">
              <a:buAutoNum type="arabicPeriod"/>
            </a:pPr>
            <a:r>
              <a:rPr lang="en-US" dirty="0" smtClean="0"/>
              <a:t>accurate apposition of tissues.</a:t>
            </a:r>
            <a:endParaRPr lang="ar-IQ" dirty="0" smtClean="0"/>
          </a:p>
          <a:p>
            <a:pPr algn="l" rtl="0"/>
            <a:endParaRPr lang="ar-IQ" dirty="0"/>
          </a:p>
        </p:txBody>
      </p:sp>
      <p:sp>
        <p:nvSpPr>
          <p:cNvPr id="4" name="مستطيل 3"/>
          <p:cNvSpPr/>
          <p:nvPr/>
        </p:nvSpPr>
        <p:spPr>
          <a:xfrm>
            <a:off x="-71470" y="117439"/>
            <a:ext cx="9501222" cy="954107"/>
          </a:xfrm>
          <a:prstGeom prst="rect">
            <a:avLst/>
          </a:prstGeom>
        </p:spPr>
        <p:txBody>
          <a:bodyPr wrap="square">
            <a:spAutoFit/>
          </a:bodyPr>
          <a:lstStyle/>
          <a:p>
            <a:pPr algn="l" rtl="0"/>
            <a:r>
              <a:rPr lang="en-US" sz="2800" dirty="0" smtClean="0">
                <a:latin typeface="Andalus" pitchFamily="18" charset="-78"/>
                <a:cs typeface="Andalus" pitchFamily="18" charset="-78"/>
              </a:rPr>
              <a:t>esophageal surgery can be successfully performed by following principles, including </a:t>
            </a:r>
          </a:p>
        </p:txBody>
      </p:sp>
      <p:pic>
        <p:nvPicPr>
          <p:cNvPr id="31746" name="Picture 2" descr="Causes of Narrowing of a Dog&amp;#39;s Esophagus - Dog Discoveries"/>
          <p:cNvPicPr>
            <a:picLocks noChangeAspect="1" noChangeArrowheads="1"/>
          </p:cNvPicPr>
          <p:nvPr/>
        </p:nvPicPr>
        <p:blipFill>
          <a:blip r:embed="rId2"/>
          <a:srcRect/>
          <a:stretch>
            <a:fillRect/>
          </a:stretch>
        </p:blipFill>
        <p:spPr bwMode="auto">
          <a:xfrm>
            <a:off x="5610222" y="857232"/>
            <a:ext cx="3533778" cy="3786190"/>
          </a:xfrm>
          <a:prstGeom prst="rect">
            <a:avLst/>
          </a:prstGeom>
          <a:noFill/>
        </p:spPr>
      </p:pic>
      <p:sp>
        <p:nvSpPr>
          <p:cNvPr id="6" name="مستطيل 5"/>
          <p:cNvSpPr/>
          <p:nvPr/>
        </p:nvSpPr>
        <p:spPr>
          <a:xfrm>
            <a:off x="71470" y="4847594"/>
            <a:ext cx="9144000" cy="1938992"/>
          </a:xfrm>
          <a:prstGeom prst="rect">
            <a:avLst/>
          </a:prstGeom>
        </p:spPr>
        <p:txBody>
          <a:bodyPr wrap="square">
            <a:spAutoFit/>
          </a:bodyPr>
          <a:lstStyle/>
          <a:p>
            <a:pPr algn="l" rtl="0">
              <a:buNone/>
            </a:pPr>
            <a:r>
              <a:rPr lang="en-US" sz="2400" dirty="0" smtClean="0">
                <a:latin typeface="Andalus" pitchFamily="18" charset="-78"/>
                <a:cs typeface="Andalus" pitchFamily="18" charset="-78"/>
              </a:rPr>
              <a:t>In the abdomen, the </a:t>
            </a:r>
            <a:r>
              <a:rPr lang="en-US" sz="2400" dirty="0" err="1" smtClean="0">
                <a:latin typeface="Andalus" pitchFamily="18" charset="-78"/>
                <a:cs typeface="Andalus" pitchFamily="18" charset="-78"/>
              </a:rPr>
              <a:t>serosa</a:t>
            </a:r>
            <a:r>
              <a:rPr lang="en-US" sz="2400" dirty="0" smtClean="0">
                <a:latin typeface="Andalus" pitchFamily="18" charset="-78"/>
                <a:cs typeface="Andalus" pitchFamily="18" charset="-78"/>
              </a:rPr>
              <a:t> assists in healing of viscera by the elaboration of a fibrin seal soon after surgery and by providing a source of </a:t>
            </a:r>
            <a:r>
              <a:rPr lang="en-US" sz="2400" dirty="0" err="1" smtClean="0">
                <a:latin typeface="Andalus" pitchFamily="18" charset="-78"/>
                <a:cs typeface="Andalus" pitchFamily="18" charset="-78"/>
              </a:rPr>
              <a:t>pluripotential</a:t>
            </a:r>
            <a:r>
              <a:rPr lang="en-US" sz="2400" dirty="0" smtClean="0">
                <a:latin typeface="Andalus" pitchFamily="18" charset="-78"/>
                <a:cs typeface="Andalus" pitchFamily="18" charset="-78"/>
              </a:rPr>
              <a:t> </a:t>
            </a:r>
            <a:r>
              <a:rPr lang="en-US" sz="2400" dirty="0" err="1" smtClean="0">
                <a:latin typeface="Andalus" pitchFamily="18" charset="-78"/>
                <a:cs typeface="Andalus" pitchFamily="18" charset="-78"/>
              </a:rPr>
              <a:t>mesothelial</a:t>
            </a:r>
            <a:r>
              <a:rPr lang="en-US" sz="2400" dirty="0" smtClean="0">
                <a:latin typeface="Andalus" pitchFamily="18" charset="-78"/>
                <a:cs typeface="Andalus" pitchFamily="18" charset="-78"/>
              </a:rPr>
              <a:t> cells.</a:t>
            </a:r>
          </a:p>
          <a:p>
            <a:pPr algn="l" rtl="0">
              <a:buNone/>
            </a:pPr>
            <a:endParaRPr lang="en-US" sz="2400" dirty="0" smtClean="0">
              <a:latin typeface="Andalus" pitchFamily="18" charset="-78"/>
              <a:cs typeface="Andalus" pitchFamily="18" charset="-78"/>
            </a:endParaRPr>
          </a:p>
          <a:p>
            <a:pPr algn="l" rtl="0">
              <a:buNone/>
            </a:pPr>
            <a:r>
              <a:rPr lang="en-US" sz="2400" dirty="0" smtClean="0">
                <a:latin typeface="Andalus" pitchFamily="18" charset="-78"/>
                <a:cs typeface="Andalus" pitchFamily="18" charset="-78"/>
              </a:rPr>
              <a:t>In the thoracic cavity, pleural </a:t>
            </a:r>
            <a:r>
              <a:rPr lang="en-US" sz="2400" dirty="0" err="1" smtClean="0">
                <a:latin typeface="Andalus" pitchFamily="18" charset="-78"/>
                <a:cs typeface="Andalus" pitchFamily="18" charset="-78"/>
              </a:rPr>
              <a:t>mesothelium</a:t>
            </a:r>
            <a:r>
              <a:rPr lang="en-US" sz="2400" dirty="0" smtClean="0">
                <a:latin typeface="Andalus" pitchFamily="18" charset="-78"/>
                <a:cs typeface="Andalus" pitchFamily="18" charset="-78"/>
              </a:rPr>
              <a:t> may play a similar role.</a:t>
            </a:r>
            <a:endParaRPr lang="ar-IQ" sz="2400"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5643602" cy="6429420"/>
          </a:xfrm>
        </p:spPr>
        <p:txBody>
          <a:bodyPr>
            <a:normAutofit fontScale="85000" lnSpcReduction="10000"/>
          </a:bodyPr>
          <a:lstStyle/>
          <a:p>
            <a:pPr algn="l" rtl="0">
              <a:buNone/>
            </a:pPr>
            <a:r>
              <a:rPr lang="en-US" dirty="0" smtClean="0">
                <a:latin typeface="Andalus" pitchFamily="18" charset="-78"/>
                <a:cs typeface="Andalus" pitchFamily="18" charset="-78"/>
              </a:rPr>
              <a:t>The </a:t>
            </a:r>
            <a:r>
              <a:rPr lang="en-US" dirty="0">
                <a:latin typeface="Andalus" pitchFamily="18" charset="-78"/>
                <a:cs typeface="Andalus" pitchFamily="18" charset="-78"/>
              </a:rPr>
              <a:t>blood supply to the esophagus is considered segmental, with a rich, intramural plexus of </a:t>
            </a:r>
            <a:r>
              <a:rPr lang="en-US" dirty="0" err="1">
                <a:latin typeface="Andalus" pitchFamily="18" charset="-78"/>
                <a:cs typeface="Andalus" pitchFamily="18" charset="-78"/>
              </a:rPr>
              <a:t>anastomosing</a:t>
            </a:r>
            <a:r>
              <a:rPr lang="en-US" dirty="0">
                <a:latin typeface="Andalus" pitchFamily="18" charset="-78"/>
                <a:cs typeface="Andalus" pitchFamily="18" charset="-78"/>
              </a:rPr>
              <a:t> vessels in the </a:t>
            </a:r>
            <a:r>
              <a:rPr lang="en-US" dirty="0" err="1">
                <a:latin typeface="Andalus" pitchFamily="18" charset="-78"/>
                <a:cs typeface="Andalus" pitchFamily="18" charset="-78"/>
              </a:rPr>
              <a:t>submucosal</a:t>
            </a:r>
            <a:r>
              <a:rPr lang="en-US" dirty="0">
                <a:latin typeface="Andalus" pitchFamily="18" charset="-78"/>
                <a:cs typeface="Andalus" pitchFamily="18" charset="-78"/>
              </a:rPr>
              <a:t> layer that can support long segments of the esophagus</a:t>
            </a:r>
            <a:r>
              <a:rPr lang="en-US" dirty="0" smtClean="0">
                <a:latin typeface="Andalus" pitchFamily="18" charset="-78"/>
                <a:cs typeface="Andalus" pitchFamily="18" charset="-78"/>
              </a:rPr>
              <a:t>.</a:t>
            </a:r>
          </a:p>
          <a:p>
            <a:pPr algn="l" rtl="0">
              <a:buNone/>
            </a:pP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Postoperative </a:t>
            </a:r>
            <a:r>
              <a:rPr lang="en-US" dirty="0">
                <a:latin typeface="Andalus" pitchFamily="18" charset="-78"/>
                <a:cs typeface="Andalus" pitchFamily="18" charset="-78"/>
              </a:rPr>
              <a:t>motion of the esophageal incision with swallowing and respiration is unavoidable. </a:t>
            </a:r>
            <a:endParaRPr lang="en-US" dirty="0" smtClean="0">
              <a:latin typeface="Andalus" pitchFamily="18" charset="-78"/>
              <a:cs typeface="Andalus" pitchFamily="18" charset="-78"/>
            </a:endParaRPr>
          </a:p>
          <a:p>
            <a:pPr algn="l" rtl="0">
              <a:buNone/>
            </a:pPr>
            <a:r>
              <a:rPr lang="en-US" dirty="0" smtClean="0">
                <a:latin typeface="Andalus" pitchFamily="18" charset="-78"/>
                <a:cs typeface="Andalus" pitchFamily="18" charset="-78"/>
              </a:rPr>
              <a:t>After </a:t>
            </a:r>
            <a:r>
              <a:rPr lang="en-US" dirty="0">
                <a:latin typeface="Andalus" pitchFamily="18" charset="-78"/>
                <a:cs typeface="Andalus" pitchFamily="18" charset="-78"/>
              </a:rPr>
              <a:t>esophageal surgery, food and water are normally withheld to reduce esophageal motion and eliminate the passing of </a:t>
            </a:r>
            <a:r>
              <a:rPr lang="en-US" dirty="0" err="1">
                <a:latin typeface="Andalus" pitchFamily="18" charset="-78"/>
                <a:cs typeface="Andalus" pitchFamily="18" charset="-78"/>
              </a:rPr>
              <a:t>ingesta</a:t>
            </a:r>
            <a:r>
              <a:rPr lang="en-US" dirty="0">
                <a:latin typeface="Andalus" pitchFamily="18" charset="-78"/>
                <a:cs typeface="Andalus" pitchFamily="18" charset="-78"/>
              </a:rPr>
              <a:t> across the surgical site</a:t>
            </a:r>
            <a:r>
              <a:rPr lang="en-US" dirty="0" smtClean="0">
                <a:latin typeface="Andalus" pitchFamily="18" charset="-78"/>
                <a:cs typeface="Andalus" pitchFamily="18" charset="-78"/>
              </a:rPr>
              <a:t>.</a:t>
            </a:r>
          </a:p>
        </p:txBody>
      </p:sp>
      <p:pic>
        <p:nvPicPr>
          <p:cNvPr id="14338" name="Picture 2" descr="Esophagus | Abdominal Key"/>
          <p:cNvPicPr>
            <a:picLocks noChangeAspect="1" noChangeArrowheads="1"/>
          </p:cNvPicPr>
          <p:nvPr/>
        </p:nvPicPr>
        <p:blipFill>
          <a:blip r:embed="rId2"/>
          <a:srcRect/>
          <a:stretch>
            <a:fillRect/>
          </a:stretch>
        </p:blipFill>
        <p:spPr bwMode="auto">
          <a:xfrm>
            <a:off x="5715008" y="119047"/>
            <a:ext cx="3343486" cy="4524399"/>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5357826"/>
            <a:ext cx="8786842" cy="1500174"/>
          </a:xfrm>
        </p:spPr>
        <p:txBody>
          <a:bodyPr>
            <a:normAutofit fontScale="85000" lnSpcReduction="20000"/>
          </a:bodyPr>
          <a:lstStyle/>
          <a:p>
            <a:pPr algn="l" rtl="0">
              <a:buNone/>
            </a:pPr>
            <a:r>
              <a:rPr lang="en-US" dirty="0" smtClean="0"/>
              <a:t>The </a:t>
            </a:r>
            <a:r>
              <a:rPr lang="en-US" dirty="0"/>
              <a:t>clinical signs of vascular ring anomalies are caused primarily by esophageal obstruction.. Initially, regurgitation usually occurs soon after eating, but later it may occur at variable time (minutes to hours</a:t>
            </a:r>
            <a:r>
              <a:rPr lang="en-US" dirty="0" smtClean="0"/>
              <a:t>)</a:t>
            </a:r>
            <a:r>
              <a:rPr lang="ar-IQ" dirty="0" smtClean="0"/>
              <a:t>.</a:t>
            </a:r>
            <a:endParaRPr lang="en-US" dirty="0"/>
          </a:p>
        </p:txBody>
      </p:sp>
      <p:pic>
        <p:nvPicPr>
          <p:cNvPr id="13317" name="Picture 5" descr="C:\Users\dell\Dropbox\PC\Desktop\download.jpg"/>
          <p:cNvPicPr>
            <a:picLocks noChangeAspect="1" noChangeArrowheads="1"/>
          </p:cNvPicPr>
          <p:nvPr/>
        </p:nvPicPr>
        <p:blipFill>
          <a:blip r:embed="rId2"/>
          <a:srcRect/>
          <a:stretch>
            <a:fillRect/>
          </a:stretch>
        </p:blipFill>
        <p:spPr bwMode="auto">
          <a:xfrm>
            <a:off x="6085344" y="1928802"/>
            <a:ext cx="3058656" cy="2571768"/>
          </a:xfrm>
          <a:prstGeom prst="rect">
            <a:avLst/>
          </a:prstGeom>
          <a:noFill/>
        </p:spPr>
      </p:pic>
      <p:sp>
        <p:nvSpPr>
          <p:cNvPr id="6" name="مستطيل 5"/>
          <p:cNvSpPr/>
          <p:nvPr/>
        </p:nvSpPr>
        <p:spPr>
          <a:xfrm>
            <a:off x="0" y="-24"/>
            <a:ext cx="9001156" cy="1938992"/>
          </a:xfrm>
          <a:prstGeom prst="rect">
            <a:avLst/>
          </a:prstGeom>
        </p:spPr>
        <p:txBody>
          <a:bodyPr wrap="square">
            <a:spAutoFit/>
          </a:bodyPr>
          <a:lstStyle/>
          <a:p>
            <a:pPr algn="l" rtl="0">
              <a:buNone/>
            </a:pPr>
            <a:r>
              <a:rPr lang="en-US" sz="2400" dirty="0" smtClean="0"/>
              <a:t>DISEASES OF THE ESOPHAGUS</a:t>
            </a:r>
          </a:p>
          <a:p>
            <a:pPr algn="l" rtl="0">
              <a:buNone/>
            </a:pPr>
            <a:r>
              <a:rPr lang="en-US" sz="2400" dirty="0" smtClean="0">
                <a:solidFill>
                  <a:srgbClr val="FF0000"/>
                </a:solidFill>
              </a:rPr>
              <a:t>Vascular Ring Anomalies</a:t>
            </a:r>
          </a:p>
          <a:p>
            <a:pPr algn="l" rtl="0"/>
            <a:r>
              <a:rPr lang="en-US" sz="2400" dirty="0" smtClean="0"/>
              <a:t>Vascular rings are developmental anomalies of the great vessels that result in the encircling of esophagus and trachea by a complete or incomplete ring of vessels.</a:t>
            </a:r>
          </a:p>
        </p:txBody>
      </p:sp>
      <p:sp>
        <p:nvSpPr>
          <p:cNvPr id="7" name="مستطيل 6"/>
          <p:cNvSpPr/>
          <p:nvPr/>
        </p:nvSpPr>
        <p:spPr>
          <a:xfrm>
            <a:off x="214282" y="2000240"/>
            <a:ext cx="5786478" cy="3231654"/>
          </a:xfrm>
          <a:prstGeom prst="rect">
            <a:avLst/>
          </a:prstGeom>
        </p:spPr>
        <p:txBody>
          <a:bodyPr wrap="square">
            <a:spAutoFit/>
          </a:bodyPr>
          <a:lstStyle/>
          <a:p>
            <a:pPr algn="l" rtl="0">
              <a:buNone/>
            </a:pPr>
            <a:r>
              <a:rPr lang="en-US" sz="2400" dirty="0" smtClean="0"/>
              <a:t>*Several types of vascular ring anomalies are described in dogs and cats. The most common vascular ring anomaly is persistent right aortic arch with a left </a:t>
            </a:r>
            <a:r>
              <a:rPr lang="en-US" sz="2400" dirty="0" err="1" smtClean="0"/>
              <a:t>ligamentum</a:t>
            </a:r>
            <a:r>
              <a:rPr lang="en-US" sz="2400" dirty="0" smtClean="0"/>
              <a:t> </a:t>
            </a:r>
            <a:r>
              <a:rPr lang="en-US" sz="2400" dirty="0" err="1" smtClean="0"/>
              <a:t>arteriosum</a:t>
            </a:r>
            <a:r>
              <a:rPr lang="en-US" sz="2400" dirty="0" smtClean="0"/>
              <a:t>, in which the aortic arch develops from the right fourth aortic arch</a:t>
            </a:r>
            <a:endParaRPr lang="ar-IQ" sz="2400" dirty="0" smtClean="0"/>
          </a:p>
          <a:p>
            <a:pPr>
              <a:buNone/>
            </a:pPr>
            <a:r>
              <a:rPr lang="ar-IQ" sz="2000" dirty="0" smtClean="0"/>
              <a:t>الشذوذ الأكثر شيوعًا في الحلقة الوعائية هو قوس </a:t>
            </a:r>
            <a:r>
              <a:rPr lang="ar-IQ" sz="2000" dirty="0" err="1" smtClean="0"/>
              <a:t>الأبهر</a:t>
            </a:r>
            <a:r>
              <a:rPr lang="ar-IQ" sz="2000" dirty="0" smtClean="0"/>
              <a:t> الأيمن المستمر مع الرباط الشرياني الأيسر ، حيث يتطور قوس </a:t>
            </a:r>
            <a:r>
              <a:rPr lang="ar-IQ" sz="2000" dirty="0" err="1" smtClean="0"/>
              <a:t>الأبهر</a:t>
            </a:r>
            <a:r>
              <a:rPr lang="ar-IQ" sz="2000" dirty="0" smtClean="0"/>
              <a:t> من قوس </a:t>
            </a:r>
            <a:r>
              <a:rPr lang="ar-IQ" sz="2000" dirty="0" err="1" smtClean="0"/>
              <a:t>الأبهر</a:t>
            </a:r>
            <a:r>
              <a:rPr lang="ar-IQ" sz="2000" dirty="0" smtClean="0"/>
              <a:t> الرابع الأيمن.</a:t>
            </a:r>
            <a:endParaRPr lang="en-US" sz="2000"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214290"/>
            <a:ext cx="8715436" cy="6357982"/>
          </a:xfrm>
        </p:spPr>
        <p:txBody>
          <a:bodyPr/>
          <a:lstStyle/>
          <a:p>
            <a:pPr algn="l" rtl="0">
              <a:buNone/>
            </a:pPr>
            <a:r>
              <a:rPr lang="en-US" dirty="0" smtClean="0">
                <a:latin typeface="Andalus" pitchFamily="18" charset="-78"/>
                <a:cs typeface="Andalus" pitchFamily="18" charset="-78"/>
              </a:rPr>
              <a:t>Treatment </a:t>
            </a:r>
          </a:p>
          <a:p>
            <a:pPr algn="l" rtl="0">
              <a:buNone/>
            </a:pPr>
            <a:r>
              <a:rPr lang="en-US" dirty="0">
                <a:latin typeface="Andalus" pitchFamily="18" charset="-78"/>
                <a:cs typeface="Andalus" pitchFamily="18" charset="-78"/>
              </a:rPr>
              <a:t>Most vascular ring anomalies can be corrected through a left lateral </a:t>
            </a:r>
            <a:r>
              <a:rPr lang="en-US" dirty="0" err="1">
                <a:latin typeface="Andalus" pitchFamily="18" charset="-78"/>
                <a:cs typeface="Andalus" pitchFamily="18" charset="-78"/>
              </a:rPr>
              <a:t>thoracotomy</a:t>
            </a:r>
            <a:r>
              <a:rPr lang="en-US" dirty="0">
                <a:latin typeface="Andalus" pitchFamily="18" charset="-78"/>
                <a:cs typeface="Andalus" pitchFamily="18" charset="-78"/>
              </a:rPr>
              <a:t>.</a:t>
            </a:r>
          </a:p>
          <a:p>
            <a:pPr algn="l" rtl="0">
              <a:buNone/>
            </a:pPr>
            <a:r>
              <a:rPr lang="en-US" dirty="0">
                <a:latin typeface="Andalus" pitchFamily="18" charset="-78"/>
                <a:cs typeface="Andalus" pitchFamily="18" charset="-78"/>
              </a:rPr>
              <a:t>The </a:t>
            </a:r>
            <a:r>
              <a:rPr lang="en-US" dirty="0" err="1">
                <a:latin typeface="Andalus" pitchFamily="18" charset="-78"/>
                <a:cs typeface="Andalus" pitchFamily="18" charset="-78"/>
              </a:rPr>
              <a:t>ligamentum</a:t>
            </a:r>
            <a:r>
              <a:rPr lang="en-US" dirty="0">
                <a:latin typeface="Andalus" pitchFamily="18" charset="-78"/>
                <a:cs typeface="Andalus" pitchFamily="18" charset="-78"/>
              </a:rPr>
              <a:t> </a:t>
            </a:r>
            <a:r>
              <a:rPr lang="en-US" dirty="0" err="1">
                <a:latin typeface="Andalus" pitchFamily="18" charset="-78"/>
                <a:cs typeface="Andalus" pitchFamily="18" charset="-78"/>
              </a:rPr>
              <a:t>arteriosum</a:t>
            </a:r>
            <a:r>
              <a:rPr lang="en-US" dirty="0">
                <a:latin typeface="Andalus" pitchFamily="18" charset="-78"/>
                <a:cs typeface="Andalus" pitchFamily="18" charset="-78"/>
              </a:rPr>
              <a:t> is carefully dissected from the esophagus with right-angled forceps </a:t>
            </a:r>
            <a:r>
              <a:rPr lang="en-US" dirty="0" smtClean="0">
                <a:latin typeface="Andalus" pitchFamily="18" charset="-78"/>
                <a:cs typeface="Andalus" pitchFamily="18" charset="-78"/>
              </a:rPr>
              <a:t>double </a:t>
            </a:r>
            <a:r>
              <a:rPr lang="en-US" dirty="0" err="1">
                <a:latin typeface="Andalus" pitchFamily="18" charset="-78"/>
                <a:cs typeface="Andalus" pitchFamily="18" charset="-78"/>
              </a:rPr>
              <a:t>ligated</a:t>
            </a:r>
            <a:r>
              <a:rPr lang="en-US" dirty="0">
                <a:latin typeface="Andalus" pitchFamily="18" charset="-78"/>
                <a:cs typeface="Andalus" pitchFamily="18" charset="-78"/>
              </a:rPr>
              <a:t> with silk suture, and transected.</a:t>
            </a:r>
            <a:endParaRPr lang="ar-IQ" dirty="0">
              <a:latin typeface="Andalus" pitchFamily="18" charset="-78"/>
              <a:cs typeface="Andalus" pitchFamily="18" charset="-78"/>
            </a:endParaRPr>
          </a:p>
        </p:txBody>
      </p:sp>
      <p:pic>
        <p:nvPicPr>
          <p:cNvPr id="1027" name="Picture 3"/>
          <p:cNvPicPr>
            <a:picLocks noChangeAspect="1" noChangeArrowheads="1"/>
          </p:cNvPicPr>
          <p:nvPr/>
        </p:nvPicPr>
        <p:blipFill>
          <a:blip r:embed="rId2"/>
          <a:srcRect/>
          <a:stretch>
            <a:fillRect/>
          </a:stretch>
        </p:blipFill>
        <p:spPr bwMode="auto">
          <a:xfrm rot="5400000">
            <a:off x="480700" y="3091145"/>
            <a:ext cx="3286663" cy="4105251"/>
          </a:xfrm>
          <a:prstGeom prst="rect">
            <a:avLst/>
          </a:prstGeom>
          <a:noFill/>
          <a:ln w="9525">
            <a:noFill/>
            <a:miter lim="800000"/>
            <a:headEnd/>
            <a:tailEnd/>
          </a:ln>
          <a:effectLst/>
        </p:spPr>
      </p:pic>
      <p:sp>
        <p:nvSpPr>
          <p:cNvPr id="1028" name="Rectangle 4"/>
          <p:cNvSpPr>
            <a:spLocks noChangeArrowheads="1"/>
          </p:cNvSpPr>
          <p:nvPr/>
        </p:nvSpPr>
        <p:spPr bwMode="auto">
          <a:xfrm>
            <a:off x="4214810" y="3714752"/>
            <a:ext cx="492919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Prognosis with surgical correction of persistent right aortic arch with left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ligamentum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a:t>
            </a:r>
            <a:r>
              <a:rPr kumimoji="0" lang="en-US" sz="2800" b="0" i="0" u="none" strike="noStrike" cap="none" normalizeH="0" baseline="0" dirty="0" err="1" smtClean="0">
                <a:ln>
                  <a:noFill/>
                </a:ln>
                <a:solidFill>
                  <a:schemeClr val="tx1"/>
                </a:solidFill>
                <a:effectLst/>
                <a:latin typeface="Andalus" pitchFamily="18" charset="-78"/>
                <a:ea typeface="Calibri" pitchFamily="34" charset="0"/>
                <a:cs typeface="Andalus" pitchFamily="18" charset="-78"/>
              </a:rPr>
              <a:t>arteriosum</a:t>
            </a:r>
            <a:r>
              <a:rPr kumimoji="0" lang="en-US" sz="2800" b="0" i="0" u="none" strike="noStrike" cap="none" normalizeH="0" baseline="0" dirty="0" smtClean="0">
                <a:ln>
                  <a:noFill/>
                </a:ln>
                <a:solidFill>
                  <a:schemeClr val="tx1"/>
                </a:solidFill>
                <a:effectLst/>
                <a:latin typeface="Andalus" pitchFamily="18" charset="-78"/>
                <a:ea typeface="Calibri" pitchFamily="34" charset="0"/>
                <a:cs typeface="Andalus" pitchFamily="18" charset="-78"/>
              </a:rPr>
              <a:t> in dogs has improved over the past several decades.</a:t>
            </a:r>
            <a:endParaRPr kumimoji="0" lang="en-US" sz="6000" b="0" i="0" u="none" strike="noStrike" cap="none" normalizeH="0" baseline="0" dirty="0" smtClean="0">
              <a:ln>
                <a:noFill/>
              </a:ln>
              <a:solidFill>
                <a:schemeClr val="tx1"/>
              </a:solidFill>
              <a:effectLst/>
              <a:latin typeface="Andalus" pitchFamily="18" charset="-78"/>
              <a:cs typeface="Andalus" pitchFamily="18" charset="-78"/>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2768</TotalTime>
  <Words>1523</Words>
  <Application>Microsoft Office PowerPoint</Application>
  <PresentationFormat>عرض على الشاشة (3:4)‏</PresentationFormat>
  <Paragraphs>124</Paragraphs>
  <Slides>20</Slides>
  <Notes>0</Notes>
  <HiddenSlides>0</HiddenSlides>
  <MMClips>0</MMClips>
  <ScaleCrop>false</ScaleCrop>
  <HeadingPairs>
    <vt:vector size="4" baseType="variant">
      <vt:variant>
        <vt:lpstr>سمة</vt:lpstr>
      </vt:variant>
      <vt:variant>
        <vt:i4>1</vt:i4>
      </vt:variant>
      <vt:variant>
        <vt:lpstr>عناوين الشرائح</vt:lpstr>
      </vt:variant>
      <vt:variant>
        <vt:i4>20</vt:i4>
      </vt:variant>
    </vt:vector>
  </HeadingPairs>
  <TitlesOfParts>
    <vt:vector size="21" baseType="lpstr">
      <vt:lpstr>سمة Office</vt:lpstr>
      <vt:lpstr>الشريحة 1</vt:lpstr>
      <vt:lpstr>الشريحة 2</vt:lpstr>
      <vt:lpstr>esophagus</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Esophageal Foreign Bodies</vt:lpstr>
      <vt:lpstr>الشريحة 14</vt:lpstr>
      <vt:lpstr>الشريحة 15</vt:lpstr>
      <vt:lpstr>الشريحة 16</vt:lpstr>
      <vt:lpstr>الشريحة 17</vt:lpstr>
      <vt:lpstr>الشريحة 18</vt:lpstr>
      <vt:lpstr>الشريحة 19</vt:lpstr>
      <vt:lpstr>الشريحة 20</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Esophageal surgery</dc:title>
  <dc:creator>dell</dc:creator>
  <cp:lastModifiedBy>dell</cp:lastModifiedBy>
  <cp:revision>80</cp:revision>
  <dcterms:created xsi:type="dcterms:W3CDTF">2021-01-07T01:14:47Z</dcterms:created>
  <dcterms:modified xsi:type="dcterms:W3CDTF">2021-11-11T19:18:42Z</dcterms:modified>
</cp:coreProperties>
</file>